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6858000" cy="9906000" type="A4"/>
  <p:notesSz cx="6807200" cy="9939338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3"/>
        <p:guide pos="28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003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4615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39B72B83-C32C-4DCD-907D-1FEE63319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ヘッダー プレースホルダー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099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A50C6635-A79A-448A-B875-13D4179A645E}" type="datetime1">
              <a:rPr lang="ja-JP" altLang="en-US"/>
              <a:pPr>
                <a:defRPr/>
              </a:pPr>
              <a:t>2024/2/13</a:t>
            </a:fld>
            <a:endParaRPr lang="ja-JP" altLang="en-US"/>
          </a:p>
        </p:txBody>
      </p:sp>
      <p:sp>
        <p:nvSpPr>
          <p:cNvPr id="3076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14550" y="746125"/>
            <a:ext cx="2579688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ノート プレースホルダー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09690029-48F8-483A-9E54-94186A620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51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B8C50-953F-4311-A576-18C6265C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6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469E-8580-4709-9E36-FC9EE270B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22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0AC7-44BF-4C5C-AA20-73FABAF51B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9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039E-DA6D-4E6C-9CE8-88BE5E088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47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0EDB-0271-461F-A14F-61B401DBE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D17A-371B-459E-9124-74057DCB22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4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F2B66-FE87-4D89-ADB0-E1109E45A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1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C128A-E584-4C51-A027-01A2D447C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6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BFF4-0A7C-4C15-A7FE-6F478649A1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0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A6F-9777-44B6-88DB-E2DE5E0CA4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7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881-E796-43D1-AE48-B236AAE585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2988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fld id="{33705BA3-B745-4821-8FF6-54C52CAF1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city.okayama.jp/jigyosha/0000056740.html" TargetMode="External"/><Relationship Id="rId7" Type="http://schemas.openxmlformats.org/officeDocument/2006/relationships/hyperlink" Target="mailto:kougyoushinkou@city.okayama.lg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www.city.okayama.jp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0454" y="2938796"/>
            <a:ext cx="6840000" cy="3782989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ED3D7"/>
              </a:gs>
              <a:gs pos="100000">
                <a:srgbClr val="FFFFFF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6238" y="6712942"/>
            <a:ext cx="6795671" cy="11473"/>
          </a:xfrm>
          <a:prstGeom prst="line">
            <a:avLst/>
          </a:prstGeom>
          <a:noFill/>
          <a:ln w="12700" cap="rnd" algn="ctr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15888" y="1281113"/>
            <a:ext cx="6742112" cy="2016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5125" name="Text Box 31"/>
          <p:cNvSpPr>
            <a:spLocks noChangeArrowheads="1"/>
          </p:cNvSpPr>
          <p:nvPr/>
        </p:nvSpPr>
        <p:spPr bwMode="auto">
          <a:xfrm>
            <a:off x="787490" y="3008784"/>
            <a:ext cx="22193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２０２４年３月１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木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 flipV="1">
            <a:off x="70159" y="2956718"/>
            <a:ext cx="6687830" cy="281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7" name="Line 36"/>
          <p:cNvSpPr>
            <a:spLocks noChangeShapeType="1"/>
          </p:cNvSpPr>
          <p:nvPr/>
        </p:nvSpPr>
        <p:spPr bwMode="auto">
          <a:xfrm flipV="1">
            <a:off x="87255" y="3981106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 flipV="1">
            <a:off x="93605" y="3431307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9" name="Text Box 76"/>
          <p:cNvSpPr>
            <a:spLocks noChangeArrowheads="1"/>
          </p:cNvSpPr>
          <p:nvPr/>
        </p:nvSpPr>
        <p:spPr bwMode="auto">
          <a:xfrm>
            <a:off x="3684011" y="3444813"/>
            <a:ext cx="34330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話者：</a:t>
            </a: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KOBASHI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／クレスコ</a:t>
            </a:r>
          </a:p>
        </p:txBody>
      </p:sp>
      <p:sp>
        <p:nvSpPr>
          <p:cNvPr id="5130" name="Line 106"/>
          <p:cNvSpPr>
            <a:spLocks noChangeShapeType="1"/>
          </p:cNvSpPr>
          <p:nvPr/>
        </p:nvSpPr>
        <p:spPr bwMode="auto">
          <a:xfrm flipV="1">
            <a:off x="84080" y="4655443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1" name="Text Box 108"/>
          <p:cNvSpPr>
            <a:spLocks noChangeArrowheads="1"/>
          </p:cNvSpPr>
          <p:nvPr/>
        </p:nvSpPr>
        <p:spPr bwMode="auto">
          <a:xfrm>
            <a:off x="780993" y="3440832"/>
            <a:ext cx="2613025" cy="56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１４時－１６時　</a:t>
            </a:r>
            <a:endParaRPr lang="en-US" altLang="ja-JP" sz="16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（開催時間の</a:t>
            </a: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分前から入室可能です。）</a:t>
            </a:r>
            <a:endParaRPr lang="ja-JP" altLang="en-US" sz="10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32" name="Text Box 109"/>
          <p:cNvSpPr>
            <a:spLocks noChangeArrowheads="1"/>
          </p:cNvSpPr>
          <p:nvPr/>
        </p:nvSpPr>
        <p:spPr bwMode="auto">
          <a:xfrm>
            <a:off x="794682" y="4964033"/>
            <a:ext cx="1747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定員先着３０名程度</a:t>
            </a: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5133" name="Line 119"/>
          <p:cNvSpPr>
            <a:spLocks noChangeShapeType="1"/>
          </p:cNvSpPr>
          <p:nvPr/>
        </p:nvSpPr>
        <p:spPr bwMode="auto">
          <a:xfrm>
            <a:off x="103130" y="5241032"/>
            <a:ext cx="3362466" cy="7590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4" name="Text Box 120"/>
          <p:cNvSpPr>
            <a:spLocks noChangeArrowheads="1"/>
          </p:cNvSpPr>
          <p:nvPr/>
        </p:nvSpPr>
        <p:spPr bwMode="auto">
          <a:xfrm>
            <a:off x="787490" y="4686870"/>
            <a:ext cx="871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　　　　</a:t>
            </a:r>
          </a:p>
        </p:txBody>
      </p:sp>
      <p:graphicFrame>
        <p:nvGraphicFramePr>
          <p:cNvPr id="207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87322"/>
              </p:ext>
            </p:extLst>
          </p:nvPr>
        </p:nvGraphicFramePr>
        <p:xfrm>
          <a:off x="17902" y="7636346"/>
          <a:ext cx="6828575" cy="2119612"/>
        </p:xfrm>
        <a:graphic>
          <a:graphicData uri="http://schemas.openxmlformats.org/drawingml/2006/table">
            <a:tbl>
              <a:tblPr/>
              <a:tblGrid>
                <a:gridCol w="730209">
                  <a:extLst>
                    <a:ext uri="{9D8B030D-6E8A-4147-A177-3AD203B41FA5}">
                      <a16:colId xmlns:a16="http://schemas.microsoft.com/office/drawing/2014/main" val="2432408968"/>
                    </a:ext>
                  </a:extLst>
                </a:gridCol>
                <a:gridCol w="1816793">
                  <a:extLst>
                    <a:ext uri="{9D8B030D-6E8A-4147-A177-3AD203B41FA5}">
                      <a16:colId xmlns:a16="http://schemas.microsoft.com/office/drawing/2014/main" val="112542268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2793677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73435868"/>
                    </a:ext>
                  </a:extLst>
                </a:gridCol>
                <a:gridCol w="2625389">
                  <a:extLst>
                    <a:ext uri="{9D8B030D-6E8A-4147-A177-3AD203B41FA5}">
                      <a16:colId xmlns:a16="http://schemas.microsoft.com/office/drawing/2014/main" val="4097976499"/>
                    </a:ext>
                  </a:extLst>
                </a:gridCol>
              </a:tblGrid>
              <a:tr h="3368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貴社名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代表者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役職・氏名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53634"/>
                  </a:ext>
                </a:extLst>
              </a:tr>
              <a:tr h="494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所在地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36003" marR="90008" marT="18003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個別面談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個別面談の希望があれば、“有”に〇をしてください。（希望者多数の場合は抽選等させていただきます。）</a:t>
                      </a: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00615"/>
                  </a:ext>
                </a:extLst>
              </a:tr>
              <a:tr h="3281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お車で来られる方：台数</a:t>
                      </a:r>
                    </a:p>
                  </a:txBody>
                  <a:tcPr marL="72001" marR="72001" marT="36007" marB="36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　　　　　　　　　　　　　　　台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77057"/>
                  </a:ext>
                </a:extLst>
              </a:tr>
              <a:tr h="144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17152"/>
                  </a:ext>
                </a:extLst>
              </a:tr>
              <a:tr h="2887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24072"/>
                  </a:ext>
                </a:extLst>
              </a:tr>
              <a:tr h="144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26036"/>
                  </a:ext>
                </a:extLst>
              </a:tr>
              <a:tr h="2887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95231"/>
                  </a:ext>
                </a:extLst>
              </a:tr>
            </a:tbl>
          </a:graphicData>
        </a:graphic>
      </p:graphicFrame>
      <p:sp>
        <p:nvSpPr>
          <p:cNvPr id="5187" name="Text Box 74"/>
          <p:cNvSpPr>
            <a:spLocks noChangeArrowheads="1"/>
          </p:cNvSpPr>
          <p:nvPr/>
        </p:nvSpPr>
        <p:spPr bwMode="auto">
          <a:xfrm>
            <a:off x="-9845" y="1515455"/>
            <a:ext cx="6802771" cy="130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長引く物価高騰の影響でコストがかさみ、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企業経営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の厳しさが増して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いる中、ウィズコロナ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の浸透で消費者ニーズも変化し、各社は新規事業による市場の拡大が求められて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います。</a:t>
            </a: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今回、既存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事業がある中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での新規事業創出の方法や考え方について、セミナーを開催します。事例を交えながら、企業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の新規事業への挑戦を後押し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する内容となっておりますので、ふるって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ご参加下さい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1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こんな方におすすめ：企業の新規事業</a:t>
            </a:r>
            <a:r>
              <a:rPr lang="ja-JP" altLang="en-US" sz="11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責任</a:t>
            </a:r>
            <a:r>
              <a:rPr lang="ja-JP" altLang="en-US" sz="11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者</a:t>
            </a:r>
            <a:r>
              <a:rPr lang="ja-JP" altLang="en-US" sz="11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様、経営層の</a:t>
            </a:r>
            <a:r>
              <a:rPr lang="ja-JP" altLang="en-US" sz="11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方、経営企画部署の方、事業企画に関わる方</a:t>
            </a:r>
            <a:r>
              <a:rPr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ja-JP" altLang="en-US" sz="12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5188" name="Text Box 4"/>
          <p:cNvSpPr>
            <a:spLocks noChangeArrowheads="1"/>
          </p:cNvSpPr>
          <p:nvPr/>
        </p:nvSpPr>
        <p:spPr bwMode="auto">
          <a:xfrm>
            <a:off x="21710" y="6687596"/>
            <a:ext cx="68046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★お申込みの場合は「</a:t>
            </a:r>
            <a:r>
              <a:rPr lang="en-US" altLang="ja-JP" sz="12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12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フォーム」から、もしくは以下「参加申込書」をメール・</a:t>
            </a:r>
            <a:r>
              <a:rPr lang="en-US" altLang="ja-JP" sz="12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2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等でご提出ください。</a:t>
            </a:r>
            <a:endParaRPr lang="en-US" altLang="ja-JP" sz="1200" u="sng" dirty="0" smtClean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89" name="Text Box 31"/>
          <p:cNvSpPr>
            <a:spLocks noChangeArrowheads="1"/>
          </p:cNvSpPr>
          <p:nvPr/>
        </p:nvSpPr>
        <p:spPr bwMode="auto">
          <a:xfrm>
            <a:off x="745450" y="4001672"/>
            <a:ext cx="26130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190" name="AutoShape 72"/>
          <p:cNvGrpSpPr>
            <a:grpSpLocks/>
          </p:cNvGrpSpPr>
          <p:nvPr/>
        </p:nvGrpSpPr>
        <p:grpSpPr bwMode="auto">
          <a:xfrm>
            <a:off x="2067" y="476250"/>
            <a:ext cx="6851650" cy="1133475"/>
            <a:chOff x="8" y="300"/>
            <a:chExt cx="4316" cy="714"/>
          </a:xfrm>
        </p:grpSpPr>
        <p:pic>
          <p:nvPicPr>
            <p:cNvPr id="5209" name="AutoShape 7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300"/>
              <a:ext cx="4316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34" y="316"/>
              <a:ext cx="4263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endParaRPr lang="ja-JP" altLang="ja-JP" b="1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30" name="WordArt 166"/>
          <p:cNvSpPr>
            <a:spLocks noChangeArrowheads="1" noChangeShapeType="1"/>
          </p:cNvSpPr>
          <p:nvPr/>
        </p:nvSpPr>
        <p:spPr bwMode="auto">
          <a:xfrm>
            <a:off x="701675" y="587375"/>
            <a:ext cx="5448300" cy="50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既存事業を生かした新規事業の創り方</a:t>
            </a:r>
            <a:r>
              <a:rPr lang="ja-JP" altLang="en-US" sz="3600" b="1" kern="10" dirty="0" smtClean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endParaRPr lang="ja-JP" altLang="en-US" sz="3600" b="1" kern="10" dirty="0">
              <a:ln w="76200" cap="flat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noFill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1" name="WordArt 167"/>
          <p:cNvSpPr>
            <a:spLocks noChangeArrowheads="1" noChangeShapeType="1"/>
          </p:cNvSpPr>
          <p:nvPr/>
        </p:nvSpPr>
        <p:spPr bwMode="auto">
          <a:xfrm>
            <a:off x="701675" y="600029"/>
            <a:ext cx="5448300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既存事業を生かした新規事業の創り方</a:t>
            </a:r>
            <a:r>
              <a:rPr lang="ja-JP" altLang="en-US" sz="3600" b="1" kern="10" dirty="0" smtClean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endParaRPr lang="ja-JP" altLang="en-US" sz="3600" b="1" kern="1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94" name="テキスト ボックス 72"/>
          <p:cNvSpPr>
            <a:spLocks noChangeArrowheads="1"/>
          </p:cNvSpPr>
          <p:nvPr/>
        </p:nvSpPr>
        <p:spPr bwMode="auto">
          <a:xfrm>
            <a:off x="34925" y="84138"/>
            <a:ext cx="4394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Meiryo UI" panose="020B0604030504040204" pitchFamily="50" charset="-128"/>
              </a:rPr>
              <a:t>地元企業（岡山市内企業）の</a:t>
            </a:r>
            <a:r>
              <a:rPr lang="ja-JP" altLang="en-US" sz="16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皆さまへ</a:t>
            </a:r>
          </a:p>
        </p:txBody>
      </p:sp>
      <p:sp>
        <p:nvSpPr>
          <p:cNvPr id="2134" name="角丸四角形 2"/>
          <p:cNvSpPr>
            <a:spLocks noChangeArrowheads="1"/>
          </p:cNvSpPr>
          <p:nvPr/>
        </p:nvSpPr>
        <p:spPr bwMode="auto">
          <a:xfrm>
            <a:off x="126157" y="3027834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日程</a:t>
            </a:r>
          </a:p>
        </p:txBody>
      </p:sp>
      <p:sp>
        <p:nvSpPr>
          <p:cNvPr id="2135" name="角丸四角形 59"/>
          <p:cNvSpPr>
            <a:spLocks noChangeArrowheads="1"/>
          </p:cNvSpPr>
          <p:nvPr/>
        </p:nvSpPr>
        <p:spPr bwMode="auto">
          <a:xfrm>
            <a:off x="125355" y="4088904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</a:t>
            </a:r>
            <a:endParaRPr lang="ja-JP" altLang="en-US" sz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36" name="角丸四角形 60"/>
          <p:cNvSpPr>
            <a:spLocks noChangeArrowheads="1"/>
          </p:cNvSpPr>
          <p:nvPr/>
        </p:nvSpPr>
        <p:spPr bwMode="auto">
          <a:xfrm>
            <a:off x="123768" y="3514405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</a:p>
        </p:txBody>
      </p:sp>
      <p:sp>
        <p:nvSpPr>
          <p:cNvPr id="2137" name="角丸四角形 61"/>
          <p:cNvSpPr>
            <a:spLocks noChangeArrowheads="1"/>
          </p:cNvSpPr>
          <p:nvPr/>
        </p:nvSpPr>
        <p:spPr bwMode="auto">
          <a:xfrm>
            <a:off x="138055" y="4736083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</a:p>
        </p:txBody>
      </p:sp>
      <p:sp>
        <p:nvSpPr>
          <p:cNvPr id="5199" name="テキスト ボックス 46"/>
          <p:cNvSpPr>
            <a:spLocks noChangeArrowheads="1"/>
          </p:cNvSpPr>
          <p:nvPr/>
        </p:nvSpPr>
        <p:spPr bwMode="auto">
          <a:xfrm>
            <a:off x="3717032" y="3789400"/>
            <a:ext cx="1663993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KOBASHI </a:t>
            </a:r>
            <a:r>
              <a:rPr lang="en-US" altLang="zh-TW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ROBOTICS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株式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会社　</a:t>
            </a:r>
            <a:endParaRPr lang="en-US" altLang="zh-TW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執行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役員　</a:t>
            </a:r>
            <a:endParaRPr lang="en-US" altLang="zh-TW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手塚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裕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亮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5201" name="テキスト ボックス 3"/>
          <p:cNvSpPr>
            <a:spLocks noChangeArrowheads="1"/>
          </p:cNvSpPr>
          <p:nvPr/>
        </p:nvSpPr>
        <p:spPr bwMode="auto">
          <a:xfrm>
            <a:off x="-56326" y="6884570"/>
            <a:ext cx="69417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フォーム⇒「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https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://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www.city.okayama.jp/jigyosha/0000056740.html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」から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フォーム欄をクリック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上記以外のアクセス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：岡山市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のトップページ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https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://www.city.okayama.jp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/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トップ⇒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事業者情報⇒事業を営んで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いる方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お知らせ 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トップページ右肩の記事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検索に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56740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と入力し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検索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02" name="AutoShape 88" descr="小樽市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pic>
        <p:nvPicPr>
          <p:cNvPr id="5203" name="Picture 88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53975"/>
            <a:ext cx="11731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4" name="Text Box 76"/>
          <p:cNvSpPr>
            <a:spLocks noChangeArrowheads="1"/>
          </p:cNvSpPr>
          <p:nvPr/>
        </p:nvSpPr>
        <p:spPr bwMode="auto">
          <a:xfrm>
            <a:off x="3679449" y="2982803"/>
            <a:ext cx="36432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　：　</a:t>
            </a:r>
            <a:r>
              <a:rPr lang="ja-JP" altLang="en-US" sz="1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岡山市</a:t>
            </a:r>
            <a:endParaRPr lang="ja-JP" altLang="en-US" sz="18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Text Box 108"/>
          <p:cNvSpPr>
            <a:spLocks noChangeArrowheads="1"/>
          </p:cNvSpPr>
          <p:nvPr/>
        </p:nvSpPr>
        <p:spPr bwMode="auto">
          <a:xfrm>
            <a:off x="168007" y="5688179"/>
            <a:ext cx="3244353" cy="85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spcCol="72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SzPct val="100000"/>
              <a:buNone/>
              <a:defRPr/>
            </a:pP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■新規事業につながる、既存事業の再認識と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endParaRPr lang="ja-JP" altLang="en-US" sz="12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ts val="0"/>
              </a:spcBef>
              <a:buSzPct val="100000"/>
              <a:buNone/>
              <a:defRPr/>
            </a:pP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■低予算でも新規事業は創れる</a:t>
            </a:r>
          </a:p>
          <a:p>
            <a:pPr eaLnBrk="1" hangingPunct="1">
              <a:spcBef>
                <a:spcPts val="0"/>
              </a:spcBef>
              <a:buSzPct val="100000"/>
              <a:buNone/>
              <a:defRPr/>
            </a:pP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■新規事業を作り出す体制・組織</a:t>
            </a:r>
          </a:p>
          <a:p>
            <a:pPr eaLnBrk="1" hangingPunct="1">
              <a:spcBef>
                <a:spcPts val="0"/>
              </a:spcBef>
              <a:buSzPct val="100000"/>
              <a:buNone/>
              <a:defRPr/>
            </a:pP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■実際の事例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紹介</a:t>
            </a:r>
            <a:endParaRPr lang="en-US" altLang="ja-JP" sz="12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3" name="角丸四角形 60"/>
          <p:cNvSpPr>
            <a:spLocks noChangeArrowheads="1"/>
          </p:cNvSpPr>
          <p:nvPr/>
        </p:nvSpPr>
        <p:spPr bwMode="auto">
          <a:xfrm>
            <a:off x="133293" y="5384155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</a:p>
        </p:txBody>
      </p:sp>
      <p:sp>
        <p:nvSpPr>
          <p:cNvPr id="45" name="テキスト ボックス 6"/>
          <p:cNvSpPr>
            <a:spLocks noChangeArrowheads="1"/>
          </p:cNvSpPr>
          <p:nvPr/>
        </p:nvSpPr>
        <p:spPr bwMode="auto">
          <a:xfrm>
            <a:off x="1838515" y="1161808"/>
            <a:ext cx="33234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に新たな事業の柱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Text Box 31"/>
          <p:cNvSpPr>
            <a:spLocks noChangeArrowheads="1"/>
          </p:cNvSpPr>
          <p:nvPr/>
        </p:nvSpPr>
        <p:spPr bwMode="auto">
          <a:xfrm>
            <a:off x="787490" y="4100355"/>
            <a:ext cx="247006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600"/>
              </a:lnSpc>
              <a:spcBef>
                <a:spcPct val="50000"/>
              </a:spcBef>
              <a:buFontTx/>
              <a:buNone/>
            </a:pPr>
            <a:r>
              <a: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会社クレスコ　会議室</a:t>
            </a:r>
            <a:endParaRPr lang="en-US" altLang="ja-JP" sz="12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6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〒</a:t>
            </a:r>
            <a:r>
              <a:rPr lang="en-US" altLang="zh-TW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709-0625 </a:t>
            </a:r>
            <a:endParaRPr lang="en-US" altLang="zh-TW" sz="12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6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岡山県</a:t>
            </a:r>
            <a:r>
              <a:rPr lang="zh-TW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岡山市東区上道北方</a:t>
            </a:r>
            <a:r>
              <a:rPr lang="zh-TW" altLang="en-US" sz="12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１６５</a:t>
            </a:r>
            <a:endParaRPr lang="en-US" altLang="ja-JP" sz="12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55" y="794776"/>
            <a:ext cx="810977" cy="752043"/>
          </a:xfrm>
          <a:prstGeom prst="rect">
            <a:avLst/>
          </a:prstGeom>
        </p:spPr>
      </p:pic>
      <p:sp>
        <p:nvSpPr>
          <p:cNvPr id="40" name="テキスト ボックス 46"/>
          <p:cNvSpPr>
            <a:spLocks noChangeArrowheads="1"/>
          </p:cNvSpPr>
          <p:nvPr/>
        </p:nvSpPr>
        <p:spPr bwMode="auto">
          <a:xfrm>
            <a:off x="5392481" y="3780753"/>
            <a:ext cx="1484631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株式会社クレスコ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代表取締役　</a:t>
            </a:r>
            <a:endParaRPr lang="en-US" altLang="zh-TW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川井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雄之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介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47" name="テキスト ボックス 3"/>
          <p:cNvSpPr>
            <a:spLocks noChangeArrowheads="1"/>
          </p:cNvSpPr>
          <p:nvPr/>
        </p:nvSpPr>
        <p:spPr bwMode="auto">
          <a:xfrm>
            <a:off x="3861048" y="5892113"/>
            <a:ext cx="32559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岡山市　産業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振興課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ものづくり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振興係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亀田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7"/>
              </a:rPr>
              <a:t>kougyoushinkou@city.okayama.lg.jp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086-803-1329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086-803-1738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Text Box 76"/>
          <p:cNvSpPr>
            <a:spLocks noChangeArrowheads="1"/>
          </p:cNvSpPr>
          <p:nvPr/>
        </p:nvSpPr>
        <p:spPr bwMode="auto">
          <a:xfrm>
            <a:off x="3698499" y="5600342"/>
            <a:ext cx="2065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セミナー担当者</a:t>
            </a:r>
            <a:endParaRPr lang="ja-JP" altLang="en-US" sz="1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105" y="4572691"/>
            <a:ext cx="1053055" cy="101546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t="9723" r="2645" b="28017"/>
          <a:stretch/>
        </p:blipFill>
        <p:spPr>
          <a:xfrm>
            <a:off x="5489029" y="4571678"/>
            <a:ext cx="1040718" cy="102939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6112" y="7082732"/>
            <a:ext cx="534564" cy="5345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283947" y="7368956"/>
            <a:ext cx="2036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スマホ等でのお申し込みはこちら⇒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066" y="9709930"/>
            <a:ext cx="6595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お申込みいただいた方の会社名等は、セミナーの準備のため、話者に共有させていただきます。ご了承ください。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7.03.22"/>
  <p:tag name="AS_TITLE" val="Aspose.Slides for .NET 3.5"/>
  <p:tag name="AS_VERSION" val="17.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 charset="-128"/>
        <a:cs typeface="Arial"/>
      </a:majorFont>
      <a:minorFont>
        <a:latin typeface="Arial"/>
        <a:ea typeface="ＭＳ Ｐゴシック" charset="-128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D19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6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5656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D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1A853E227D0B41AA2C3FC65A392068" ma:contentTypeVersion="11" ma:contentTypeDescription="新しいドキュメントを作成します。" ma:contentTypeScope="" ma:versionID="385999339b721c67d1ab5abf535900bf">
  <xsd:schema xmlns:xsd="http://www.w3.org/2001/XMLSchema" xmlns:xs="http://www.w3.org/2001/XMLSchema" xmlns:p="http://schemas.microsoft.com/office/2006/metadata/properties" xmlns:ns3="e5da46a3-726d-4973-be4d-43a5ca4d9e69" xmlns:ns4="828875c5-810b-43cf-adb0-ff799f320089" targetNamespace="http://schemas.microsoft.com/office/2006/metadata/properties" ma:root="true" ma:fieldsID="a072f330b24049cc239e0dc19a43900b" ns3:_="" ns4:_="">
    <xsd:import namespace="e5da46a3-726d-4973-be4d-43a5ca4d9e69"/>
    <xsd:import namespace="828875c5-810b-43cf-adb0-ff799f320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a46a3-726d-4973-be4d-43a5ca4d9e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875c5-810b-43cf-adb0-ff799f320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EB596-9BEC-4DBC-B864-AFB5F6F154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36856B-A7F4-4C2D-A95A-BDE22B054E5A}">
  <ds:schemaRefs>
    <ds:schemaRef ds:uri="828875c5-810b-43cf-adb0-ff799f320089"/>
    <ds:schemaRef ds:uri="http://purl.org/dc/terms/"/>
    <ds:schemaRef ds:uri="http://schemas.openxmlformats.org/package/2006/metadata/core-properties"/>
    <ds:schemaRef ds:uri="http://purl.org/dc/dcmitype/"/>
    <ds:schemaRef ds:uri="e5da46a3-726d-4973-be4d-43a5ca4d9e6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0EDE23-50E3-455A-A8B4-62A5743F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a46a3-726d-4973-be4d-43a5ca4d9e69"/>
    <ds:schemaRef ds:uri="828875c5-810b-43cf-adb0-ff799f320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594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HGS創英角ｺﾞｼｯｸUB</vt:lpstr>
      <vt:lpstr>HG丸ｺﾞｼｯｸM-PRO</vt:lpstr>
      <vt:lpstr>Meiryo UI</vt:lpstr>
      <vt:lpstr>ＭＳ Ｐゴシック</vt:lpstr>
      <vt:lpstr>Arial</vt:lpstr>
      <vt:lpstr>Calibri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P0164437</dc:creator>
  <cp:lastModifiedBy>かめだ　あきひろ</cp:lastModifiedBy>
  <cp:revision>79</cp:revision>
  <cp:lastPrinted>2024-02-05T06:25:26Z</cp:lastPrinted>
  <dcterms:modified xsi:type="dcterms:W3CDTF">2024-02-12T23:38:43Z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0x010100661A853E227D0B41AA2C3FC65A392068</vt:lpwstr>
  </property>
</Properties>
</file>