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9" r:id="rId4"/>
  </p:sldIdLst>
  <p:sldSz cx="6858000" cy="9906000" type="A4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84BE"/>
    <a:srgbClr val="BF4E4B"/>
    <a:srgbClr val="00B050"/>
    <a:srgbClr val="05FF05"/>
    <a:srgbClr val="83C9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2" d="100"/>
          <a:sy n="92" d="100"/>
        </p:scale>
        <p:origin x="1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702321295962938E-2"/>
          <c:y val="7.8631991882127425E-2"/>
          <c:w val="0.86692379761828731"/>
          <c:h val="0.80557101221935279"/>
        </c:manualLayout>
      </c:layout>
      <c:lineChart>
        <c:grouping val="standard"/>
        <c:varyColors val="0"/>
        <c:ser>
          <c:idx val="0"/>
          <c:order val="0"/>
          <c:tx>
            <c:strRef>
              <c:f>'県（岡山市含）'!$B$1</c:f>
              <c:strCache>
                <c:ptCount val="1"/>
                <c:pt idx="0">
                  <c:v>男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'県（岡山市含）'!$A$2:$A$11</c:f>
              <c:strCache>
                <c:ptCount val="10"/>
                <c:pt idx="0">
                  <c:v>H27</c:v>
                </c:pt>
                <c:pt idx="1">
                  <c:v>H28</c:v>
                </c:pt>
                <c:pt idx="2">
                  <c:v>H29</c:v>
                </c:pt>
                <c:pt idx="3">
                  <c:v>H30</c:v>
                </c:pt>
                <c:pt idx="4">
                  <c:v>R1</c:v>
                </c:pt>
                <c:pt idx="5">
                  <c:v>R2</c:v>
                </c:pt>
                <c:pt idx="6">
                  <c:v>R3</c:v>
                </c:pt>
                <c:pt idx="7">
                  <c:v>R4</c:v>
                </c:pt>
                <c:pt idx="8">
                  <c:v>R5</c:v>
                </c:pt>
                <c:pt idx="9">
                  <c:v>R6</c:v>
                </c:pt>
              </c:strCache>
            </c:strRef>
          </c:cat>
          <c:val>
            <c:numRef>
              <c:f>'県（岡山市含）'!$B$2:$B$11</c:f>
              <c:numCache>
                <c:formatCode>General</c:formatCode>
                <c:ptCount val="10"/>
                <c:pt idx="0">
                  <c:v>274</c:v>
                </c:pt>
                <c:pt idx="1">
                  <c:v>214</c:v>
                </c:pt>
                <c:pt idx="2">
                  <c:v>188</c:v>
                </c:pt>
                <c:pt idx="3">
                  <c:v>176</c:v>
                </c:pt>
                <c:pt idx="4">
                  <c:v>199</c:v>
                </c:pt>
                <c:pt idx="5">
                  <c:v>186</c:v>
                </c:pt>
                <c:pt idx="6">
                  <c:v>206</c:v>
                </c:pt>
                <c:pt idx="7">
                  <c:v>190</c:v>
                </c:pt>
                <c:pt idx="8">
                  <c:v>229</c:v>
                </c:pt>
                <c:pt idx="9">
                  <c:v>200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DD4-46C8-B327-B81C3B8933AF}"/>
            </c:ext>
          </c:extLst>
        </c:ser>
        <c:ser>
          <c:idx val="1"/>
          <c:order val="1"/>
          <c:tx>
            <c:strRef>
              <c:f>'県（岡山市含）'!$C$1</c:f>
              <c:strCache>
                <c:ptCount val="1"/>
                <c:pt idx="0">
                  <c:v>女</c:v>
                </c:pt>
              </c:strCache>
            </c:strRef>
          </c:tx>
          <c:spPr>
            <a:ln w="28575" cap="rnd">
              <a:solidFill>
                <a:srgbClr val="FF99FF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99FF"/>
              </a:solidFill>
              <a:ln w="9525">
                <a:solidFill>
                  <a:srgbClr val="FF99FF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'県（岡山市含）'!$A$2:$A$11</c:f>
              <c:strCache>
                <c:ptCount val="10"/>
                <c:pt idx="0">
                  <c:v>H27</c:v>
                </c:pt>
                <c:pt idx="1">
                  <c:v>H28</c:v>
                </c:pt>
                <c:pt idx="2">
                  <c:v>H29</c:v>
                </c:pt>
                <c:pt idx="3">
                  <c:v>H30</c:v>
                </c:pt>
                <c:pt idx="4">
                  <c:v>R1</c:v>
                </c:pt>
                <c:pt idx="5">
                  <c:v>R2</c:v>
                </c:pt>
                <c:pt idx="6">
                  <c:v>R3</c:v>
                </c:pt>
                <c:pt idx="7">
                  <c:v>R4</c:v>
                </c:pt>
                <c:pt idx="8">
                  <c:v>R5</c:v>
                </c:pt>
                <c:pt idx="9">
                  <c:v>R6</c:v>
                </c:pt>
              </c:strCache>
            </c:strRef>
          </c:cat>
          <c:val>
            <c:numRef>
              <c:f>'県（岡山市含）'!$C$2:$C$11</c:f>
              <c:numCache>
                <c:formatCode>General</c:formatCode>
                <c:ptCount val="10"/>
                <c:pt idx="0">
                  <c:v>103</c:v>
                </c:pt>
                <c:pt idx="1">
                  <c:v>97</c:v>
                </c:pt>
                <c:pt idx="2">
                  <c:v>76</c:v>
                </c:pt>
                <c:pt idx="3">
                  <c:v>85</c:v>
                </c:pt>
                <c:pt idx="4">
                  <c:v>70</c:v>
                </c:pt>
                <c:pt idx="5">
                  <c:v>77</c:v>
                </c:pt>
                <c:pt idx="6">
                  <c:v>102</c:v>
                </c:pt>
                <c:pt idx="7">
                  <c:v>102</c:v>
                </c:pt>
                <c:pt idx="8">
                  <c:v>65</c:v>
                </c:pt>
                <c:pt idx="9">
                  <c:v>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DD4-46C8-B327-B81C3B8933AF}"/>
            </c:ext>
          </c:extLst>
        </c:ser>
        <c:ser>
          <c:idx val="2"/>
          <c:order val="2"/>
          <c:tx>
            <c:strRef>
              <c:f>'県（岡山市含）'!$D$1</c:f>
              <c:strCache>
                <c:ptCount val="1"/>
                <c:pt idx="0">
                  <c:v>合計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'県（岡山市含）'!$A$2:$A$11</c:f>
              <c:strCache>
                <c:ptCount val="10"/>
                <c:pt idx="0">
                  <c:v>H27</c:v>
                </c:pt>
                <c:pt idx="1">
                  <c:v>H28</c:v>
                </c:pt>
                <c:pt idx="2">
                  <c:v>H29</c:v>
                </c:pt>
                <c:pt idx="3">
                  <c:v>H30</c:v>
                </c:pt>
                <c:pt idx="4">
                  <c:v>R1</c:v>
                </c:pt>
                <c:pt idx="5">
                  <c:v>R2</c:v>
                </c:pt>
                <c:pt idx="6">
                  <c:v>R3</c:v>
                </c:pt>
                <c:pt idx="7">
                  <c:v>R4</c:v>
                </c:pt>
                <c:pt idx="8">
                  <c:v>R5</c:v>
                </c:pt>
                <c:pt idx="9">
                  <c:v>R6</c:v>
                </c:pt>
              </c:strCache>
            </c:strRef>
          </c:cat>
          <c:val>
            <c:numRef>
              <c:f>'県（岡山市含）'!$D$2:$D$11</c:f>
              <c:numCache>
                <c:formatCode>General</c:formatCode>
                <c:ptCount val="10"/>
                <c:pt idx="0">
                  <c:v>377</c:v>
                </c:pt>
                <c:pt idx="1">
                  <c:v>311</c:v>
                </c:pt>
                <c:pt idx="2">
                  <c:v>264</c:v>
                </c:pt>
                <c:pt idx="3">
                  <c:v>261</c:v>
                </c:pt>
                <c:pt idx="4">
                  <c:v>269</c:v>
                </c:pt>
                <c:pt idx="5">
                  <c:v>263</c:v>
                </c:pt>
                <c:pt idx="6">
                  <c:v>308</c:v>
                </c:pt>
                <c:pt idx="7">
                  <c:v>292</c:v>
                </c:pt>
                <c:pt idx="8">
                  <c:v>294</c:v>
                </c:pt>
                <c:pt idx="9">
                  <c:v>281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DD4-46C8-B327-B81C3B8933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2612072"/>
        <c:axId val="602612400"/>
      </c:lineChart>
      <c:catAx>
        <c:axId val="6026120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02612400"/>
        <c:crosses val="autoZero"/>
        <c:auto val="1"/>
        <c:lblAlgn val="ctr"/>
        <c:lblOffset val="100"/>
        <c:noMultiLvlLbl val="0"/>
      </c:catAx>
      <c:valAx>
        <c:axId val="602612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defRPr>
            </a:pPr>
            <a:endParaRPr lang="ja-JP"/>
          </a:p>
        </c:txPr>
        <c:crossAx val="602612072"/>
        <c:crosses val="autoZero"/>
        <c:crossBetween val="between"/>
        <c:majorUnit val="60"/>
        <c:minorUnit val="40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7195287575221297"/>
          <c:y val="0.90415619967793881"/>
          <c:w val="0.19977778059655663"/>
          <c:h val="9.12632850241545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0">
          <a:latin typeface="BIZ UDゴシック" panose="020B0400000000000000" pitchFamily="49" charset="-128"/>
          <a:ea typeface="BIZ UDゴシック" panose="020B0400000000000000" pitchFamily="49" charset="-128"/>
        </a:defRPr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702321295962938E-2"/>
          <c:y val="7.8631991882127425E-2"/>
          <c:w val="0.86692379761828731"/>
          <c:h val="0.80557101221935279"/>
        </c:manualLayout>
      </c:layout>
      <c:lineChart>
        <c:grouping val="standard"/>
        <c:varyColors val="0"/>
        <c:ser>
          <c:idx val="0"/>
          <c:order val="0"/>
          <c:tx>
            <c:strRef>
              <c:f>'県（岡山市含）'!$B$1</c:f>
              <c:strCache>
                <c:ptCount val="1"/>
                <c:pt idx="0">
                  <c:v>男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'県（岡山市含）'!$A$2:$A$11</c:f>
              <c:strCache>
                <c:ptCount val="10"/>
                <c:pt idx="0">
                  <c:v>H27</c:v>
                </c:pt>
                <c:pt idx="1">
                  <c:v>H28</c:v>
                </c:pt>
                <c:pt idx="2">
                  <c:v>H29</c:v>
                </c:pt>
                <c:pt idx="3">
                  <c:v>H30</c:v>
                </c:pt>
                <c:pt idx="4">
                  <c:v>R1</c:v>
                </c:pt>
                <c:pt idx="5">
                  <c:v>R2</c:v>
                </c:pt>
                <c:pt idx="6">
                  <c:v>R3</c:v>
                </c:pt>
                <c:pt idx="7">
                  <c:v>R4</c:v>
                </c:pt>
                <c:pt idx="8">
                  <c:v>R5</c:v>
                </c:pt>
                <c:pt idx="9">
                  <c:v>R6</c:v>
                </c:pt>
              </c:strCache>
            </c:strRef>
          </c:cat>
          <c:val>
            <c:numRef>
              <c:f>'県（岡山市含）'!$B$2:$B$11</c:f>
              <c:numCache>
                <c:formatCode>General</c:formatCode>
                <c:ptCount val="10"/>
                <c:pt idx="0">
                  <c:v>95</c:v>
                </c:pt>
                <c:pt idx="1">
                  <c:v>65</c:v>
                </c:pt>
                <c:pt idx="2">
                  <c:v>61</c:v>
                </c:pt>
                <c:pt idx="3">
                  <c:v>53</c:v>
                </c:pt>
                <c:pt idx="4">
                  <c:v>66</c:v>
                </c:pt>
                <c:pt idx="5">
                  <c:v>64</c:v>
                </c:pt>
                <c:pt idx="6">
                  <c:v>76</c:v>
                </c:pt>
                <c:pt idx="7">
                  <c:v>58</c:v>
                </c:pt>
                <c:pt idx="8">
                  <c:v>80</c:v>
                </c:pt>
                <c:pt idx="9">
                  <c:v>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9E2-4F0F-8DE1-7BBACC0F5985}"/>
            </c:ext>
          </c:extLst>
        </c:ser>
        <c:ser>
          <c:idx val="1"/>
          <c:order val="1"/>
          <c:tx>
            <c:strRef>
              <c:f>'県（岡山市含）'!$C$1</c:f>
              <c:strCache>
                <c:ptCount val="1"/>
                <c:pt idx="0">
                  <c:v>女</c:v>
                </c:pt>
              </c:strCache>
            </c:strRef>
          </c:tx>
          <c:spPr>
            <a:ln w="28575" cap="rnd">
              <a:solidFill>
                <a:srgbClr val="FF99FF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99FF"/>
              </a:solidFill>
              <a:ln w="9525">
                <a:solidFill>
                  <a:srgbClr val="FF99FF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'県（岡山市含）'!$A$2:$A$11</c:f>
              <c:strCache>
                <c:ptCount val="10"/>
                <c:pt idx="0">
                  <c:v>H27</c:v>
                </c:pt>
                <c:pt idx="1">
                  <c:v>H28</c:v>
                </c:pt>
                <c:pt idx="2">
                  <c:v>H29</c:v>
                </c:pt>
                <c:pt idx="3">
                  <c:v>H30</c:v>
                </c:pt>
                <c:pt idx="4">
                  <c:v>R1</c:v>
                </c:pt>
                <c:pt idx="5">
                  <c:v>R2</c:v>
                </c:pt>
                <c:pt idx="6">
                  <c:v>R3</c:v>
                </c:pt>
                <c:pt idx="7">
                  <c:v>R4</c:v>
                </c:pt>
                <c:pt idx="8">
                  <c:v>R5</c:v>
                </c:pt>
                <c:pt idx="9">
                  <c:v>R6</c:v>
                </c:pt>
              </c:strCache>
            </c:strRef>
          </c:cat>
          <c:val>
            <c:numRef>
              <c:f>'県（岡山市含）'!$C$2:$C$11</c:f>
              <c:numCache>
                <c:formatCode>General</c:formatCode>
                <c:ptCount val="10"/>
                <c:pt idx="0">
                  <c:v>38</c:v>
                </c:pt>
                <c:pt idx="1">
                  <c:v>37</c:v>
                </c:pt>
                <c:pt idx="2">
                  <c:v>28</c:v>
                </c:pt>
                <c:pt idx="3">
                  <c:v>29</c:v>
                </c:pt>
                <c:pt idx="4">
                  <c:v>28</c:v>
                </c:pt>
                <c:pt idx="5">
                  <c:v>31</c:v>
                </c:pt>
                <c:pt idx="6">
                  <c:v>46</c:v>
                </c:pt>
                <c:pt idx="7">
                  <c:v>27</c:v>
                </c:pt>
                <c:pt idx="8">
                  <c:v>31</c:v>
                </c:pt>
                <c:pt idx="9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9E2-4F0F-8DE1-7BBACC0F5985}"/>
            </c:ext>
          </c:extLst>
        </c:ser>
        <c:ser>
          <c:idx val="2"/>
          <c:order val="2"/>
          <c:tx>
            <c:strRef>
              <c:f>'県（岡山市含）'!$D$1</c:f>
              <c:strCache>
                <c:ptCount val="1"/>
                <c:pt idx="0">
                  <c:v>合計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'県（岡山市含）'!$A$2:$A$11</c:f>
              <c:strCache>
                <c:ptCount val="10"/>
                <c:pt idx="0">
                  <c:v>H27</c:v>
                </c:pt>
                <c:pt idx="1">
                  <c:v>H28</c:v>
                </c:pt>
                <c:pt idx="2">
                  <c:v>H29</c:v>
                </c:pt>
                <c:pt idx="3">
                  <c:v>H30</c:v>
                </c:pt>
                <c:pt idx="4">
                  <c:v>R1</c:v>
                </c:pt>
                <c:pt idx="5">
                  <c:v>R2</c:v>
                </c:pt>
                <c:pt idx="6">
                  <c:v>R3</c:v>
                </c:pt>
                <c:pt idx="7">
                  <c:v>R4</c:v>
                </c:pt>
                <c:pt idx="8">
                  <c:v>R5</c:v>
                </c:pt>
                <c:pt idx="9">
                  <c:v>R6</c:v>
                </c:pt>
              </c:strCache>
            </c:strRef>
          </c:cat>
          <c:val>
            <c:numRef>
              <c:f>'県（岡山市含）'!$D$2:$D$11</c:f>
              <c:numCache>
                <c:formatCode>General</c:formatCode>
                <c:ptCount val="10"/>
                <c:pt idx="0">
                  <c:v>133</c:v>
                </c:pt>
                <c:pt idx="1">
                  <c:v>102</c:v>
                </c:pt>
                <c:pt idx="2">
                  <c:v>89</c:v>
                </c:pt>
                <c:pt idx="3">
                  <c:v>82</c:v>
                </c:pt>
                <c:pt idx="4">
                  <c:v>94</c:v>
                </c:pt>
                <c:pt idx="5">
                  <c:v>95</c:v>
                </c:pt>
                <c:pt idx="6">
                  <c:v>122</c:v>
                </c:pt>
                <c:pt idx="7">
                  <c:v>85</c:v>
                </c:pt>
                <c:pt idx="8">
                  <c:v>111</c:v>
                </c:pt>
                <c:pt idx="9">
                  <c:v>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9E2-4F0F-8DE1-7BBACC0F59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2612072"/>
        <c:axId val="602612400"/>
      </c:lineChart>
      <c:catAx>
        <c:axId val="602612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defRPr>
            </a:pPr>
            <a:endParaRPr lang="ja-JP"/>
          </a:p>
        </c:txPr>
        <c:crossAx val="602612400"/>
        <c:crosses val="autoZero"/>
        <c:auto val="1"/>
        <c:lblAlgn val="ctr"/>
        <c:lblOffset val="100"/>
        <c:noMultiLvlLbl val="0"/>
      </c:catAx>
      <c:valAx>
        <c:axId val="602612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defRPr>
            </a:pPr>
            <a:endParaRPr lang="ja-JP"/>
          </a:p>
        </c:txPr>
        <c:crossAx val="602612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0">
          <a:latin typeface="BIZ UDゴシック" panose="020B0400000000000000" pitchFamily="49" charset="-128"/>
          <a:ea typeface="BIZ UDゴシック" panose="020B0400000000000000" pitchFamily="49" charset="-128"/>
        </a:defRPr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92009233442448"/>
          <c:y val="2.6589196354852799E-2"/>
          <c:w val="0.85902613225396185"/>
          <c:h val="0.72903316016395148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全国</c:v>
                </c:pt>
              </c:strCache>
            </c:strRef>
          </c:tx>
          <c:spPr>
            <a:ln w="38100"/>
          </c:spPr>
          <c:marker>
            <c:symbol val="circle"/>
            <c:size val="10"/>
            <c:spPr>
              <a:ln w="38100">
                <a:noFill/>
              </a:ln>
            </c:spPr>
          </c:marker>
          <c:cat>
            <c:strRef>
              <c:f>Sheet1!$B$1:$K$1</c:f>
              <c:strCache>
                <c:ptCount val="10"/>
                <c:pt idx="0">
                  <c:v>H27</c:v>
                </c:pt>
                <c:pt idx="1">
                  <c:v>H28</c:v>
                </c:pt>
                <c:pt idx="2">
                  <c:v>H29</c:v>
                </c:pt>
                <c:pt idx="3">
                  <c:v>H30</c:v>
                </c:pt>
                <c:pt idx="4">
                  <c:v>R1</c:v>
                </c:pt>
                <c:pt idx="5">
                  <c:v>R2</c:v>
                </c:pt>
                <c:pt idx="6">
                  <c:v>R3</c:v>
                </c:pt>
                <c:pt idx="7">
                  <c:v>R4</c:v>
                </c:pt>
                <c:pt idx="8">
                  <c:v>R5</c:v>
                </c:pt>
                <c:pt idx="9">
                  <c:v>R6</c:v>
                </c:pt>
              </c:strCache>
            </c:strRef>
          </c:cat>
          <c:val>
            <c:numRef>
              <c:f>Sheet1!$B$2:$K$2</c:f>
              <c:numCache>
                <c:formatCode>0.00_);[Red]\(0.00\)</c:formatCode>
                <c:ptCount val="10"/>
                <c:pt idx="0">
                  <c:v>18.739999999999998</c:v>
                </c:pt>
                <c:pt idx="1">
                  <c:v>17.100000000000001</c:v>
                </c:pt>
                <c:pt idx="2">
                  <c:v>16.670000000000002</c:v>
                </c:pt>
                <c:pt idx="3">
                  <c:v>16.32</c:v>
                </c:pt>
                <c:pt idx="4">
                  <c:v>15.83</c:v>
                </c:pt>
                <c:pt idx="5">
                  <c:v>16.579999999999998</c:v>
                </c:pt>
                <c:pt idx="6">
                  <c:v>16.59</c:v>
                </c:pt>
                <c:pt idx="7">
                  <c:v>17.25</c:v>
                </c:pt>
                <c:pt idx="8">
                  <c:v>17.41</c:v>
                </c:pt>
                <c:pt idx="9">
                  <c:v>16.23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5B3-4923-9A7A-B3123EB21F5E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岡山県</c:v>
                </c:pt>
              </c:strCache>
            </c:strRef>
          </c:tx>
          <c:spPr>
            <a:ln w="38100">
              <a:solidFill>
                <a:schemeClr val="accent2"/>
              </a:solidFill>
              <a:prstDash val="solid"/>
            </a:ln>
          </c:spPr>
          <c:marker>
            <c:symbol val="circle"/>
            <c:size val="10"/>
            <c:spPr>
              <a:solidFill>
                <a:schemeClr val="accent2"/>
              </a:solidFill>
              <a:ln>
                <a:noFill/>
              </a:ln>
            </c:spPr>
          </c:marker>
          <c:cat>
            <c:strRef>
              <c:f>Sheet1!$B$1:$K$1</c:f>
              <c:strCache>
                <c:ptCount val="10"/>
                <c:pt idx="0">
                  <c:v>H27</c:v>
                </c:pt>
                <c:pt idx="1">
                  <c:v>H28</c:v>
                </c:pt>
                <c:pt idx="2">
                  <c:v>H29</c:v>
                </c:pt>
                <c:pt idx="3">
                  <c:v>H30</c:v>
                </c:pt>
                <c:pt idx="4">
                  <c:v>R1</c:v>
                </c:pt>
                <c:pt idx="5">
                  <c:v>R2</c:v>
                </c:pt>
                <c:pt idx="6">
                  <c:v>R3</c:v>
                </c:pt>
                <c:pt idx="7">
                  <c:v>R4</c:v>
                </c:pt>
                <c:pt idx="8">
                  <c:v>R5</c:v>
                </c:pt>
                <c:pt idx="9">
                  <c:v>R6</c:v>
                </c:pt>
              </c:strCache>
            </c:strRef>
          </c:cat>
          <c:val>
            <c:numRef>
              <c:f>Sheet1!$B$3:$K$3</c:f>
              <c:numCache>
                <c:formatCode>0.00_);[Red]\(0.00\)</c:formatCode>
                <c:ptCount val="10"/>
                <c:pt idx="0">
                  <c:v>19.440000000000001</c:v>
                </c:pt>
                <c:pt idx="1">
                  <c:v>16.079999999999998</c:v>
                </c:pt>
                <c:pt idx="2">
                  <c:v>13.7</c:v>
                </c:pt>
                <c:pt idx="3">
                  <c:v>13.59</c:v>
                </c:pt>
                <c:pt idx="4">
                  <c:v>14.07</c:v>
                </c:pt>
                <c:pt idx="5">
                  <c:v>13.82</c:v>
                </c:pt>
                <c:pt idx="6">
                  <c:v>16.260000000000002</c:v>
                </c:pt>
                <c:pt idx="7">
                  <c:v>15.54</c:v>
                </c:pt>
                <c:pt idx="8">
                  <c:v>15.76</c:v>
                </c:pt>
                <c:pt idx="9">
                  <c:v>15.18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5B3-4923-9A7A-B3123EB21F5E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岡山市</c:v>
                </c:pt>
              </c:strCache>
            </c:strRef>
          </c:tx>
          <c:spPr>
            <a:ln w="38100">
              <a:solidFill>
                <a:srgbClr val="00B050"/>
              </a:solidFill>
            </a:ln>
          </c:spPr>
          <c:marker>
            <c:symbol val="circle"/>
            <c:size val="10"/>
            <c:spPr>
              <a:solidFill>
                <a:srgbClr val="00B050"/>
              </a:solidFill>
              <a:ln w="38100">
                <a:noFill/>
              </a:ln>
            </c:spPr>
          </c:marker>
          <c:cat>
            <c:strRef>
              <c:f>Sheet1!$B$1:$K$1</c:f>
              <c:strCache>
                <c:ptCount val="10"/>
                <c:pt idx="0">
                  <c:v>H27</c:v>
                </c:pt>
                <c:pt idx="1">
                  <c:v>H28</c:v>
                </c:pt>
                <c:pt idx="2">
                  <c:v>H29</c:v>
                </c:pt>
                <c:pt idx="3">
                  <c:v>H30</c:v>
                </c:pt>
                <c:pt idx="4">
                  <c:v>R1</c:v>
                </c:pt>
                <c:pt idx="5">
                  <c:v>R2</c:v>
                </c:pt>
                <c:pt idx="6">
                  <c:v>R3</c:v>
                </c:pt>
                <c:pt idx="7">
                  <c:v>R4</c:v>
                </c:pt>
                <c:pt idx="8">
                  <c:v>R5</c:v>
                </c:pt>
                <c:pt idx="9">
                  <c:v>R6</c:v>
                </c:pt>
              </c:strCache>
            </c:strRef>
          </c:cat>
          <c:val>
            <c:numRef>
              <c:f>Sheet1!$B$4:$K$4</c:f>
              <c:numCache>
                <c:formatCode>0.00_);[Red]\(0.00\)</c:formatCode>
                <c:ptCount val="10"/>
                <c:pt idx="0">
                  <c:v>18.84</c:v>
                </c:pt>
                <c:pt idx="1">
                  <c:v>14.41</c:v>
                </c:pt>
                <c:pt idx="2">
                  <c:v>12.56</c:v>
                </c:pt>
                <c:pt idx="3">
                  <c:v>11.56</c:v>
                </c:pt>
                <c:pt idx="4">
                  <c:v>13.25</c:v>
                </c:pt>
                <c:pt idx="5">
                  <c:v>13.4</c:v>
                </c:pt>
                <c:pt idx="6">
                  <c:v>17.23</c:v>
                </c:pt>
                <c:pt idx="7">
                  <c:v>12.07</c:v>
                </c:pt>
                <c:pt idx="8">
                  <c:v>15.81</c:v>
                </c:pt>
                <c:pt idx="9">
                  <c:v>14.17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5B3-4923-9A7A-B3123EB21F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0710144"/>
        <c:axId val="150711680"/>
      </c:lineChart>
      <c:catAx>
        <c:axId val="150710144"/>
        <c:scaling>
          <c:orientation val="minMax"/>
        </c:scaling>
        <c:delete val="0"/>
        <c:axPos val="b"/>
        <c:majorGridlines/>
        <c:numFmt formatCode="General" sourceLinked="0"/>
        <c:majorTickMark val="none"/>
        <c:minorTickMark val="none"/>
        <c:tickLblPos val="nextTo"/>
        <c:spPr>
          <a:ln w="3175"/>
        </c:spPr>
        <c:txPr>
          <a:bodyPr/>
          <a:lstStyle/>
          <a:p>
            <a:pPr>
              <a:defRPr sz="1200"/>
            </a:pPr>
            <a:endParaRPr lang="ja-JP"/>
          </a:p>
        </c:txPr>
        <c:crossAx val="150711680"/>
        <c:crosses val="autoZero"/>
        <c:auto val="1"/>
        <c:lblAlgn val="ctr"/>
        <c:lblOffset val="100"/>
        <c:noMultiLvlLbl val="0"/>
      </c:catAx>
      <c:valAx>
        <c:axId val="150711680"/>
        <c:scaling>
          <c:orientation val="minMax"/>
          <c:max val="20"/>
          <c:min val="10"/>
        </c:scaling>
        <c:delete val="0"/>
        <c:axPos val="l"/>
        <c:majorGridlines/>
        <c:title>
          <c:tx>
            <c:rich>
              <a:bodyPr rot="0" vert="wordArtVertRtl" anchor="t"/>
              <a:lstStyle/>
              <a:p>
                <a:pPr>
                  <a:defRPr sz="900" b="1">
                    <a:latin typeface="BIZ UDゴシック" panose="020B0400000000000000" pitchFamily="49" charset="-128"/>
                    <a:ea typeface="BIZ UDゴシック" panose="020B0400000000000000" pitchFamily="49" charset="-128"/>
                  </a:defRPr>
                </a:pPr>
                <a:r>
                  <a:rPr lang="ja-JP" altLang="en-US" sz="900" b="1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自殺死亡率（１０万人あたり自殺死亡者数）</a:t>
                </a:r>
              </a:p>
            </c:rich>
          </c:tx>
          <c:layout>
            <c:manualLayout>
              <c:xMode val="edge"/>
              <c:yMode val="edge"/>
              <c:x val="2.4070316775048367E-2"/>
              <c:y val="1.5340814595280798E-2"/>
            </c:manualLayout>
          </c:layout>
          <c:overlay val="0"/>
        </c:title>
        <c:numFmt formatCode="#,##0.00_);[Red]\(#,##0.00\)" sourceLinked="0"/>
        <c:majorTickMark val="none"/>
        <c:minorTickMark val="none"/>
        <c:tickLblPos val="nextTo"/>
        <c:spPr>
          <a:ln w="3175">
            <a:solidFill>
              <a:schemeClr val="tx1"/>
            </a:solidFill>
          </a:ln>
        </c:spPr>
        <c:txPr>
          <a:bodyPr/>
          <a:lstStyle/>
          <a:p>
            <a:pPr>
              <a:defRPr sz="10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pPr>
            <a:endParaRPr lang="ja-JP"/>
          </a:p>
        </c:txPr>
        <c:crossAx val="15071014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ln>
            <a:solidFill>
              <a:schemeClr val="tx1"/>
            </a:solidFill>
          </a:ln>
        </c:spPr>
        <c:txPr>
          <a:bodyPr/>
          <a:lstStyle/>
          <a:p>
            <a:pPr rtl="0">
              <a:defRPr sz="10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pPr>
            <a:endParaRPr lang="ja-JP"/>
          </a:p>
        </c:txPr>
      </c:dTable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dirty="0">
                <a:solidFill>
                  <a:schemeClr val="tx1"/>
                </a:solidFill>
              </a:rPr>
              <a:t>岡山市</a:t>
            </a:r>
          </a:p>
        </c:rich>
      </c:tx>
      <c:layout>
        <c:manualLayout>
          <c:xMode val="edge"/>
          <c:yMode val="edge"/>
          <c:x val="0.46970610025122828"/>
          <c:y val="5.29410081460652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806124117860898"/>
          <c:y val="0.11142607158869798"/>
          <c:w val="0.77610627319845316"/>
          <c:h val="0.645412265864031"/>
        </c:manualLayout>
      </c:layout>
      <c:lineChart>
        <c:grouping val="standard"/>
        <c:varyColors val="0"/>
        <c:ser>
          <c:idx val="0"/>
          <c:order val="0"/>
          <c:tx>
            <c:strRef>
              <c:f>Sheet1!$H$2</c:f>
              <c:strCache>
                <c:ptCount val="1"/>
                <c:pt idx="0">
                  <c:v>20歳未満</c:v>
                </c:pt>
              </c:strCache>
            </c:strRef>
          </c:tx>
          <c:spPr>
            <a:ln w="19050" cap="rnd" cmpd="sng" algn="ctr">
              <a:solidFill>
                <a:schemeClr val="accent1"/>
              </a:solidFill>
              <a:prstDash val="solid"/>
              <a:round/>
            </a:ln>
            <a:effectLst/>
          </c:spPr>
          <c:marker>
            <c:symbol val="circle"/>
            <c:size val="7"/>
            <c:spPr>
              <a:solidFill>
                <a:schemeClr val="accent1"/>
              </a:solidFill>
              <a:ln w="6350" cap="flat" cmpd="sng" algn="ctr">
                <a:solidFill>
                  <a:schemeClr val="accent1"/>
                </a:solidFill>
                <a:prstDash val="solid"/>
                <a:round/>
              </a:ln>
              <a:effectLst/>
            </c:spPr>
          </c:marker>
          <c:cat>
            <c:strRef>
              <c:f>Sheet1!$I$1:$M$1</c:f>
              <c:strCache>
                <c:ptCount val="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</c:strCache>
            </c:strRef>
          </c:cat>
          <c:val>
            <c:numRef>
              <c:f>Sheet1!$I$2:$M$2</c:f>
              <c:numCache>
                <c:formatCode>General</c:formatCode>
                <c:ptCount val="5"/>
                <c:pt idx="0">
                  <c:v>9</c:v>
                </c:pt>
                <c:pt idx="1">
                  <c:v>5</c:v>
                </c:pt>
                <c:pt idx="2">
                  <c:v>8</c:v>
                </c:pt>
                <c:pt idx="3">
                  <c:v>6</c:v>
                </c:pt>
                <c:pt idx="4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D7F-458E-9B2E-AFAC229393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0710144"/>
        <c:axId val="150711680"/>
      </c:lineChart>
      <c:lineChart>
        <c:grouping val="standard"/>
        <c:varyColors val="0"/>
        <c:ser>
          <c:idx val="1"/>
          <c:order val="1"/>
          <c:tx>
            <c:strRef>
              <c:f>Sheet1!$H$3</c:f>
              <c:strCache>
                <c:ptCount val="1"/>
                <c:pt idx="0">
                  <c:v>20～30歳代</c:v>
                </c:pt>
              </c:strCache>
            </c:strRef>
          </c:tx>
          <c:spPr>
            <a:ln w="19050" cap="rnd" cmpd="sng" algn="ctr">
              <a:solidFill>
                <a:schemeClr val="accent2"/>
              </a:solidFill>
              <a:prstDash val="solid"/>
              <a:round/>
            </a:ln>
            <a:effectLst/>
          </c:spPr>
          <c:marker>
            <c:symbol val="circle"/>
            <c:size val="7"/>
            <c:spPr>
              <a:solidFill>
                <a:schemeClr val="accent2"/>
              </a:solidFill>
              <a:ln w="6350" cap="flat" cmpd="sng" algn="ctr">
                <a:solidFill>
                  <a:schemeClr val="accent2"/>
                </a:solidFill>
                <a:prstDash val="solid"/>
                <a:round/>
              </a:ln>
              <a:effectLst/>
            </c:spPr>
          </c:marker>
          <c:cat>
            <c:strRef>
              <c:f>Sheet1!$I$1:$M$1</c:f>
              <c:strCache>
                <c:ptCount val="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</c:strCache>
            </c:strRef>
          </c:cat>
          <c:val>
            <c:numRef>
              <c:f>Sheet1!$I$3:$M$3</c:f>
              <c:numCache>
                <c:formatCode>General</c:formatCode>
                <c:ptCount val="5"/>
                <c:pt idx="0">
                  <c:v>24</c:v>
                </c:pt>
                <c:pt idx="1">
                  <c:v>33</c:v>
                </c:pt>
                <c:pt idx="2">
                  <c:v>22</c:v>
                </c:pt>
                <c:pt idx="3">
                  <c:v>36</c:v>
                </c:pt>
                <c:pt idx="4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D7F-458E-9B2E-AFAC22939359}"/>
            </c:ext>
          </c:extLst>
        </c:ser>
        <c:ser>
          <c:idx val="2"/>
          <c:order val="2"/>
          <c:tx>
            <c:strRef>
              <c:f>Sheet1!$H$4</c:f>
              <c:strCache>
                <c:ptCount val="1"/>
                <c:pt idx="0">
                  <c:v>40～50歳代</c:v>
                </c:pt>
              </c:strCache>
            </c:strRef>
          </c:tx>
          <c:spPr>
            <a:ln w="19050" cap="rnd" cmpd="sng" algn="ctr">
              <a:solidFill>
                <a:schemeClr val="accent3"/>
              </a:solidFill>
              <a:prstDash val="solid"/>
              <a:round/>
            </a:ln>
            <a:effectLst/>
          </c:spPr>
          <c:marker>
            <c:symbol val="circle"/>
            <c:size val="7"/>
            <c:spPr>
              <a:solidFill>
                <a:schemeClr val="accent3"/>
              </a:solidFill>
              <a:ln w="6350" cap="flat" cmpd="sng" algn="ctr">
                <a:solidFill>
                  <a:schemeClr val="accent3"/>
                </a:solidFill>
                <a:prstDash val="solid"/>
                <a:round/>
              </a:ln>
              <a:effectLst/>
            </c:spPr>
          </c:marker>
          <c:cat>
            <c:strRef>
              <c:f>Sheet1!$I$1:$M$1</c:f>
              <c:strCache>
                <c:ptCount val="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</c:strCache>
            </c:strRef>
          </c:cat>
          <c:val>
            <c:numRef>
              <c:f>Sheet1!$I$4:$M$4</c:f>
              <c:numCache>
                <c:formatCode>General</c:formatCode>
                <c:ptCount val="5"/>
                <c:pt idx="0">
                  <c:v>31</c:v>
                </c:pt>
                <c:pt idx="1">
                  <c:v>47</c:v>
                </c:pt>
                <c:pt idx="2">
                  <c:v>25</c:v>
                </c:pt>
                <c:pt idx="3">
                  <c:v>43</c:v>
                </c:pt>
                <c:pt idx="4">
                  <c:v>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D7F-458E-9B2E-AFAC22939359}"/>
            </c:ext>
          </c:extLst>
        </c:ser>
        <c:ser>
          <c:idx val="3"/>
          <c:order val="3"/>
          <c:tx>
            <c:strRef>
              <c:f>Sheet1!$H$5</c:f>
              <c:strCache>
                <c:ptCount val="1"/>
                <c:pt idx="0">
                  <c:v>60～70歳代</c:v>
                </c:pt>
              </c:strCache>
            </c:strRef>
          </c:tx>
          <c:spPr>
            <a:ln w="19050" cap="rnd" cmpd="sng" algn="ctr">
              <a:solidFill>
                <a:schemeClr val="accent4"/>
              </a:solidFill>
              <a:prstDash val="solid"/>
              <a:round/>
            </a:ln>
            <a:effectLst/>
          </c:spPr>
          <c:marker>
            <c:symbol val="circle"/>
            <c:size val="7"/>
            <c:spPr>
              <a:solidFill>
                <a:schemeClr val="accent4"/>
              </a:solidFill>
              <a:ln w="6350" cap="flat" cmpd="sng" algn="ctr">
                <a:solidFill>
                  <a:schemeClr val="accent4"/>
                </a:solidFill>
                <a:prstDash val="solid"/>
                <a:round/>
              </a:ln>
              <a:effectLst/>
            </c:spPr>
          </c:marker>
          <c:cat>
            <c:strRef>
              <c:f>Sheet1!$I$1:$M$1</c:f>
              <c:strCache>
                <c:ptCount val="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</c:strCache>
            </c:strRef>
          </c:cat>
          <c:val>
            <c:numRef>
              <c:f>Sheet1!$I$5:$M$5</c:f>
              <c:numCache>
                <c:formatCode>General</c:formatCode>
                <c:ptCount val="5"/>
                <c:pt idx="0">
                  <c:v>26</c:v>
                </c:pt>
                <c:pt idx="1">
                  <c:v>24</c:v>
                </c:pt>
                <c:pt idx="2">
                  <c:v>19</c:v>
                </c:pt>
                <c:pt idx="3">
                  <c:v>18</c:v>
                </c:pt>
                <c:pt idx="4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D7F-458E-9B2E-AFAC22939359}"/>
            </c:ext>
          </c:extLst>
        </c:ser>
        <c:ser>
          <c:idx val="4"/>
          <c:order val="4"/>
          <c:tx>
            <c:strRef>
              <c:f>Sheet1!$H$6</c:f>
              <c:strCache>
                <c:ptCount val="1"/>
                <c:pt idx="0">
                  <c:v>80歳以上</c:v>
                </c:pt>
              </c:strCache>
            </c:strRef>
          </c:tx>
          <c:spPr>
            <a:ln w="19050" cap="rnd" cmpd="sng" algn="ctr">
              <a:solidFill>
                <a:schemeClr val="accent5"/>
              </a:solidFill>
              <a:prstDash val="solid"/>
              <a:round/>
            </a:ln>
            <a:effectLst/>
          </c:spPr>
          <c:marker>
            <c:symbol val="circle"/>
            <c:size val="7"/>
            <c:spPr>
              <a:solidFill>
                <a:schemeClr val="accent5"/>
              </a:solidFill>
              <a:ln w="6350" cap="flat" cmpd="sng" algn="ctr">
                <a:solidFill>
                  <a:schemeClr val="accent5"/>
                </a:solidFill>
                <a:prstDash val="solid"/>
                <a:round/>
              </a:ln>
              <a:effectLst/>
            </c:spPr>
          </c:marker>
          <c:cat>
            <c:strRef>
              <c:f>Sheet1!$I$1:$M$1</c:f>
              <c:strCache>
                <c:ptCount val="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</c:strCache>
            </c:strRef>
          </c:cat>
          <c:val>
            <c:numRef>
              <c:f>Sheet1!$I$6:$M$6</c:f>
              <c:numCache>
                <c:formatCode>General</c:formatCode>
                <c:ptCount val="5"/>
                <c:pt idx="0">
                  <c:v>5</c:v>
                </c:pt>
                <c:pt idx="1">
                  <c:v>13</c:v>
                </c:pt>
                <c:pt idx="2">
                  <c:v>11</c:v>
                </c:pt>
                <c:pt idx="3">
                  <c:v>8</c:v>
                </c:pt>
                <c:pt idx="4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D7F-458E-9B2E-AFAC22939359}"/>
            </c:ext>
          </c:extLst>
        </c:ser>
        <c:ser>
          <c:idx val="5"/>
          <c:order val="5"/>
          <c:tx>
            <c:strRef>
              <c:f>Sheet1!$H$7</c:f>
              <c:strCache>
                <c:ptCount val="1"/>
                <c:pt idx="0">
                  <c:v>不詳</c:v>
                </c:pt>
              </c:strCache>
            </c:strRef>
          </c:tx>
          <c:spPr>
            <a:ln w="19050" cap="rnd" cmpd="sng" algn="ctr">
              <a:solidFill>
                <a:schemeClr val="accent6"/>
              </a:solidFill>
              <a:prstDash val="solid"/>
              <a:round/>
            </a:ln>
            <a:effectLst/>
          </c:spPr>
          <c:marker>
            <c:symbol val="circle"/>
            <c:size val="7"/>
            <c:spPr>
              <a:solidFill>
                <a:schemeClr val="accent6"/>
              </a:solidFill>
              <a:ln w="6350" cap="flat" cmpd="sng" algn="ctr">
                <a:solidFill>
                  <a:schemeClr val="accent6"/>
                </a:solidFill>
                <a:prstDash val="solid"/>
                <a:round/>
              </a:ln>
              <a:effectLst/>
            </c:spPr>
          </c:marker>
          <c:cat>
            <c:strRef>
              <c:f>Sheet1!$I$1:$M$1</c:f>
              <c:strCache>
                <c:ptCount val="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</c:strCache>
            </c:strRef>
          </c:cat>
          <c:val>
            <c:numRef>
              <c:f>Sheet1!$I$7:$M$7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D7F-458E-9B2E-AFAC229393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8265656"/>
        <c:axId val="718265000"/>
      </c:lineChart>
      <c:catAx>
        <c:axId val="150710144"/>
        <c:scaling>
          <c:orientation val="minMax"/>
        </c:scaling>
        <c:delete val="0"/>
        <c:axPos val="b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 w="3175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50711680"/>
        <c:crosses val="autoZero"/>
        <c:auto val="1"/>
        <c:lblAlgn val="ctr"/>
        <c:lblOffset val="100"/>
        <c:noMultiLvlLbl val="0"/>
      </c:catAx>
      <c:valAx>
        <c:axId val="150711680"/>
        <c:scaling>
          <c:orientation val="minMax"/>
          <c:max val="50"/>
        </c:scaling>
        <c:delete val="0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50710144"/>
        <c:crosses val="autoZero"/>
        <c:crossBetween val="between"/>
      </c:valAx>
      <c:valAx>
        <c:axId val="718265000"/>
        <c:scaling>
          <c:orientation val="minMax"/>
          <c:max val="500"/>
        </c:scaling>
        <c:delete val="1"/>
        <c:axPos val="r"/>
        <c:numFmt formatCode="General" sourceLinked="1"/>
        <c:majorTickMark val="out"/>
        <c:minorTickMark val="none"/>
        <c:tickLblPos val="nextTo"/>
        <c:crossAx val="718265656"/>
        <c:crosses val="max"/>
        <c:crossBetween val="between"/>
      </c:valAx>
      <c:catAx>
        <c:axId val="7182656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18265000"/>
        <c:crosses val="autoZero"/>
        <c:auto val="1"/>
        <c:lblAlgn val="ctr"/>
        <c:lblOffset val="100"/>
        <c:noMultiLvlLbl val="0"/>
      </c:cat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ja-JP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dirty="0">
                <a:solidFill>
                  <a:schemeClr val="tx1"/>
                </a:solidFill>
              </a:rPr>
              <a:t>岡山県</a:t>
            </a:r>
          </a:p>
        </c:rich>
      </c:tx>
      <c:layout>
        <c:manualLayout>
          <c:xMode val="edge"/>
          <c:yMode val="edge"/>
          <c:x val="0.45264327664488263"/>
          <c:y val="5.24810613871118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806124117860898"/>
          <c:y val="0.11142607158869798"/>
          <c:w val="0.77610627319845316"/>
          <c:h val="0.645412265864031"/>
        </c:manualLayout>
      </c:layout>
      <c:lineChart>
        <c:grouping val="standard"/>
        <c:varyColors val="0"/>
        <c:ser>
          <c:idx val="0"/>
          <c:order val="0"/>
          <c:tx>
            <c:strRef>
              <c:f>Sheet1!$H$2</c:f>
              <c:strCache>
                <c:ptCount val="1"/>
                <c:pt idx="0">
                  <c:v>20歳未満</c:v>
                </c:pt>
              </c:strCache>
            </c:strRef>
          </c:tx>
          <c:spPr>
            <a:ln w="19050" cap="rnd" cmpd="sng" algn="ctr">
              <a:solidFill>
                <a:schemeClr val="accent1"/>
              </a:solidFill>
              <a:prstDash val="solid"/>
              <a:round/>
            </a:ln>
            <a:effectLst/>
          </c:spPr>
          <c:marker>
            <c:symbol val="circle"/>
            <c:size val="7"/>
            <c:spPr>
              <a:solidFill>
                <a:schemeClr val="accent1"/>
              </a:solidFill>
              <a:ln w="6350" cap="flat" cmpd="sng" algn="ctr">
                <a:solidFill>
                  <a:schemeClr val="accent1"/>
                </a:solidFill>
                <a:prstDash val="solid"/>
                <a:round/>
              </a:ln>
              <a:effectLst/>
            </c:spPr>
          </c:marker>
          <c:cat>
            <c:strRef>
              <c:f>Sheet1!$I$1:$M$1</c:f>
              <c:strCache>
                <c:ptCount val="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</c:strCache>
            </c:strRef>
          </c:cat>
          <c:val>
            <c:numRef>
              <c:f>Sheet1!$I$2:$M$2</c:f>
              <c:numCache>
                <c:formatCode>General</c:formatCode>
                <c:ptCount val="5"/>
                <c:pt idx="0">
                  <c:v>13</c:v>
                </c:pt>
                <c:pt idx="1">
                  <c:v>14</c:v>
                </c:pt>
                <c:pt idx="2">
                  <c:v>14</c:v>
                </c:pt>
                <c:pt idx="3">
                  <c:v>13</c:v>
                </c:pt>
                <c:pt idx="4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C40-4C60-8EDB-33D2C6D50F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0710144"/>
        <c:axId val="150711680"/>
      </c:lineChart>
      <c:lineChart>
        <c:grouping val="standard"/>
        <c:varyColors val="0"/>
        <c:ser>
          <c:idx val="1"/>
          <c:order val="1"/>
          <c:tx>
            <c:strRef>
              <c:f>Sheet1!$H$3</c:f>
              <c:strCache>
                <c:ptCount val="1"/>
                <c:pt idx="0">
                  <c:v>20～30歳代</c:v>
                </c:pt>
              </c:strCache>
            </c:strRef>
          </c:tx>
          <c:spPr>
            <a:ln w="19050" cap="rnd" cmpd="sng" algn="ctr">
              <a:solidFill>
                <a:schemeClr val="accent2"/>
              </a:solidFill>
              <a:prstDash val="solid"/>
              <a:round/>
            </a:ln>
            <a:effectLst/>
          </c:spPr>
          <c:marker>
            <c:symbol val="circle"/>
            <c:size val="7"/>
            <c:spPr>
              <a:solidFill>
                <a:schemeClr val="accent2"/>
              </a:solidFill>
              <a:ln w="6350" cap="flat" cmpd="sng" algn="ctr">
                <a:solidFill>
                  <a:schemeClr val="accent2"/>
                </a:solidFill>
                <a:prstDash val="solid"/>
                <a:round/>
              </a:ln>
              <a:effectLst/>
            </c:spPr>
          </c:marker>
          <c:cat>
            <c:strRef>
              <c:f>Sheet1!$I$1:$M$1</c:f>
              <c:strCache>
                <c:ptCount val="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</c:strCache>
            </c:strRef>
          </c:cat>
          <c:val>
            <c:numRef>
              <c:f>Sheet1!$I$3:$M$3</c:f>
              <c:numCache>
                <c:formatCode>General</c:formatCode>
                <c:ptCount val="5"/>
                <c:pt idx="0">
                  <c:v>63</c:v>
                </c:pt>
                <c:pt idx="1">
                  <c:v>80</c:v>
                </c:pt>
                <c:pt idx="2">
                  <c:v>76</c:v>
                </c:pt>
                <c:pt idx="3">
                  <c:v>77</c:v>
                </c:pt>
                <c:pt idx="4">
                  <c:v>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C40-4C60-8EDB-33D2C6D50FF0}"/>
            </c:ext>
          </c:extLst>
        </c:ser>
        <c:ser>
          <c:idx val="2"/>
          <c:order val="2"/>
          <c:tx>
            <c:strRef>
              <c:f>Sheet1!$H$4</c:f>
              <c:strCache>
                <c:ptCount val="1"/>
                <c:pt idx="0">
                  <c:v>40～50歳代</c:v>
                </c:pt>
              </c:strCache>
            </c:strRef>
          </c:tx>
          <c:spPr>
            <a:ln w="19050" cap="rnd" cmpd="sng" algn="ctr">
              <a:solidFill>
                <a:schemeClr val="accent3"/>
              </a:solidFill>
              <a:prstDash val="solid"/>
              <a:round/>
            </a:ln>
            <a:effectLst/>
          </c:spPr>
          <c:marker>
            <c:symbol val="circle"/>
            <c:size val="7"/>
            <c:spPr>
              <a:solidFill>
                <a:schemeClr val="accent3"/>
              </a:solidFill>
              <a:ln w="6350" cap="flat" cmpd="sng" algn="ctr">
                <a:solidFill>
                  <a:schemeClr val="accent3"/>
                </a:solidFill>
                <a:prstDash val="solid"/>
                <a:round/>
              </a:ln>
              <a:effectLst/>
            </c:spPr>
          </c:marker>
          <c:cat>
            <c:strRef>
              <c:f>Sheet1!$I$1:$M$1</c:f>
              <c:strCache>
                <c:ptCount val="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</c:strCache>
            </c:strRef>
          </c:cat>
          <c:val>
            <c:numRef>
              <c:f>Sheet1!$I$4:$M$4</c:f>
              <c:numCache>
                <c:formatCode>General</c:formatCode>
                <c:ptCount val="5"/>
                <c:pt idx="0">
                  <c:v>84</c:v>
                </c:pt>
                <c:pt idx="1">
                  <c:v>108</c:v>
                </c:pt>
                <c:pt idx="2">
                  <c:v>88</c:v>
                </c:pt>
                <c:pt idx="3">
                  <c:v>105</c:v>
                </c:pt>
                <c:pt idx="4">
                  <c:v>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C40-4C60-8EDB-33D2C6D50FF0}"/>
            </c:ext>
          </c:extLst>
        </c:ser>
        <c:ser>
          <c:idx val="3"/>
          <c:order val="3"/>
          <c:tx>
            <c:strRef>
              <c:f>Sheet1!$H$5</c:f>
              <c:strCache>
                <c:ptCount val="1"/>
                <c:pt idx="0">
                  <c:v>60～70歳代</c:v>
                </c:pt>
              </c:strCache>
            </c:strRef>
          </c:tx>
          <c:spPr>
            <a:ln w="19050" cap="rnd" cmpd="sng" algn="ctr">
              <a:solidFill>
                <a:schemeClr val="accent4"/>
              </a:solidFill>
              <a:prstDash val="solid"/>
              <a:round/>
            </a:ln>
            <a:effectLst/>
          </c:spPr>
          <c:marker>
            <c:symbol val="circle"/>
            <c:size val="7"/>
            <c:spPr>
              <a:solidFill>
                <a:schemeClr val="accent4"/>
              </a:solidFill>
              <a:ln w="6350" cap="flat" cmpd="sng" algn="ctr">
                <a:solidFill>
                  <a:schemeClr val="accent4"/>
                </a:solidFill>
                <a:prstDash val="solid"/>
                <a:round/>
              </a:ln>
              <a:effectLst/>
            </c:spPr>
          </c:marker>
          <c:cat>
            <c:strRef>
              <c:f>Sheet1!$I$1:$M$1</c:f>
              <c:strCache>
                <c:ptCount val="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</c:strCache>
            </c:strRef>
          </c:cat>
          <c:val>
            <c:numRef>
              <c:f>Sheet1!$I$5:$M$5</c:f>
              <c:numCache>
                <c:formatCode>General</c:formatCode>
                <c:ptCount val="5"/>
                <c:pt idx="0">
                  <c:v>77</c:v>
                </c:pt>
                <c:pt idx="1">
                  <c:v>73</c:v>
                </c:pt>
                <c:pt idx="2">
                  <c:v>78</c:v>
                </c:pt>
                <c:pt idx="3">
                  <c:v>65</c:v>
                </c:pt>
                <c:pt idx="4">
                  <c:v>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C40-4C60-8EDB-33D2C6D50FF0}"/>
            </c:ext>
          </c:extLst>
        </c:ser>
        <c:ser>
          <c:idx val="4"/>
          <c:order val="4"/>
          <c:tx>
            <c:strRef>
              <c:f>Sheet1!$H$6</c:f>
              <c:strCache>
                <c:ptCount val="1"/>
                <c:pt idx="0">
                  <c:v>80歳以上</c:v>
                </c:pt>
              </c:strCache>
            </c:strRef>
          </c:tx>
          <c:spPr>
            <a:ln w="19050" cap="rnd" cmpd="sng" algn="ctr">
              <a:solidFill>
                <a:schemeClr val="accent5"/>
              </a:solidFill>
              <a:prstDash val="solid"/>
              <a:round/>
            </a:ln>
            <a:effectLst/>
          </c:spPr>
          <c:marker>
            <c:symbol val="circle"/>
            <c:size val="7"/>
            <c:spPr>
              <a:solidFill>
                <a:schemeClr val="accent5"/>
              </a:solidFill>
              <a:ln w="6350" cap="flat" cmpd="sng" algn="ctr">
                <a:solidFill>
                  <a:schemeClr val="accent5"/>
                </a:solidFill>
                <a:prstDash val="solid"/>
                <a:round/>
              </a:ln>
              <a:effectLst/>
            </c:spPr>
          </c:marker>
          <c:cat>
            <c:strRef>
              <c:f>Sheet1!$I$1:$M$1</c:f>
              <c:strCache>
                <c:ptCount val="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</c:strCache>
            </c:strRef>
          </c:cat>
          <c:val>
            <c:numRef>
              <c:f>Sheet1!$I$6:$M$6</c:f>
              <c:numCache>
                <c:formatCode>General</c:formatCode>
                <c:ptCount val="5"/>
                <c:pt idx="0">
                  <c:v>26</c:v>
                </c:pt>
                <c:pt idx="1">
                  <c:v>33</c:v>
                </c:pt>
                <c:pt idx="2">
                  <c:v>36</c:v>
                </c:pt>
                <c:pt idx="3">
                  <c:v>34</c:v>
                </c:pt>
                <c:pt idx="4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C40-4C60-8EDB-33D2C6D50FF0}"/>
            </c:ext>
          </c:extLst>
        </c:ser>
        <c:ser>
          <c:idx val="5"/>
          <c:order val="5"/>
          <c:tx>
            <c:strRef>
              <c:f>Sheet1!$H$7</c:f>
              <c:strCache>
                <c:ptCount val="1"/>
                <c:pt idx="0">
                  <c:v>不詳</c:v>
                </c:pt>
              </c:strCache>
            </c:strRef>
          </c:tx>
          <c:spPr>
            <a:ln w="19050" cap="rnd" cmpd="sng" algn="ctr">
              <a:solidFill>
                <a:schemeClr val="accent6"/>
              </a:solidFill>
              <a:prstDash val="solid"/>
              <a:round/>
            </a:ln>
            <a:effectLst/>
          </c:spPr>
          <c:marker>
            <c:symbol val="circle"/>
            <c:size val="7"/>
            <c:spPr>
              <a:solidFill>
                <a:schemeClr val="accent6"/>
              </a:solidFill>
              <a:ln w="6350" cap="flat" cmpd="sng" algn="ctr">
                <a:solidFill>
                  <a:schemeClr val="accent6"/>
                </a:solidFill>
                <a:prstDash val="solid"/>
                <a:round/>
              </a:ln>
              <a:effectLst/>
            </c:spPr>
          </c:marker>
          <c:cat>
            <c:strRef>
              <c:f>Sheet1!$I$1:$M$1</c:f>
              <c:strCache>
                <c:ptCount val="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</c:strCache>
            </c:strRef>
          </c:cat>
          <c:val>
            <c:numRef>
              <c:f>Sheet1!$I$7:$M$7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C40-4C60-8EDB-33D2C6D50F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8265656"/>
        <c:axId val="718265000"/>
      </c:lineChart>
      <c:catAx>
        <c:axId val="150710144"/>
        <c:scaling>
          <c:orientation val="minMax"/>
        </c:scaling>
        <c:delete val="0"/>
        <c:axPos val="b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 w="3175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50711680"/>
        <c:crosses val="autoZero"/>
        <c:auto val="1"/>
        <c:lblAlgn val="ctr"/>
        <c:lblOffset val="100"/>
        <c:noMultiLvlLbl val="0"/>
      </c:catAx>
      <c:valAx>
        <c:axId val="150711680"/>
        <c:scaling>
          <c:orientation val="minMax"/>
          <c:max val="120"/>
          <c:min val="0"/>
        </c:scaling>
        <c:delete val="0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50710144"/>
        <c:crosses val="autoZero"/>
        <c:crossBetween val="between"/>
      </c:valAx>
      <c:valAx>
        <c:axId val="718265000"/>
        <c:scaling>
          <c:orientation val="minMax"/>
          <c:max val="500"/>
        </c:scaling>
        <c:delete val="1"/>
        <c:axPos val="r"/>
        <c:numFmt formatCode="General" sourceLinked="1"/>
        <c:majorTickMark val="out"/>
        <c:minorTickMark val="none"/>
        <c:tickLblPos val="nextTo"/>
        <c:crossAx val="718265656"/>
        <c:crosses val="max"/>
        <c:crossBetween val="between"/>
      </c:valAx>
      <c:catAx>
        <c:axId val="7182656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18265000"/>
        <c:crosses val="autoZero"/>
        <c:auto val="1"/>
        <c:lblAlgn val="ctr"/>
        <c:lblOffset val="100"/>
        <c:noMultiLvlLbl val="0"/>
      </c:cat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ja-JP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62703220947686"/>
          <c:y val="8.5936025268687863E-2"/>
          <c:w val="0.88305168191515926"/>
          <c:h val="0.7415165555569791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自殺統計!$C$39</c:f>
              <c:strCache>
                <c:ptCount val="1"/>
                <c:pt idx="0">
                  <c:v>家庭問題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自殺統計!$A$40:$B$51</c:f>
              <c:multiLvlStrCache>
                <c:ptCount val="11"/>
                <c:lvl>
                  <c:pt idx="0">
                    <c:v>R2</c:v>
                  </c:pt>
                  <c:pt idx="1">
                    <c:v>R3</c:v>
                  </c:pt>
                  <c:pt idx="2">
                    <c:v>R4</c:v>
                  </c:pt>
                  <c:pt idx="3">
                    <c:v>R5</c:v>
                  </c:pt>
                  <c:pt idx="4">
                    <c:v>R6</c:v>
                  </c:pt>
                  <c:pt idx="6">
                    <c:v>R2</c:v>
                  </c:pt>
                  <c:pt idx="7">
                    <c:v>R3</c:v>
                  </c:pt>
                  <c:pt idx="8">
                    <c:v>R4</c:v>
                  </c:pt>
                  <c:pt idx="9">
                    <c:v>R5</c:v>
                  </c:pt>
                  <c:pt idx="10">
                    <c:v>R6</c:v>
                  </c:pt>
                </c:lvl>
                <c:lvl>
                  <c:pt idx="0">
                    <c:v>男性</c:v>
                  </c:pt>
                  <c:pt idx="5">
                    <c:v>　</c:v>
                  </c:pt>
                  <c:pt idx="6">
                    <c:v>女性</c:v>
                  </c:pt>
                </c:lvl>
              </c:multiLvlStrCache>
            </c:multiLvlStrRef>
          </c:cat>
          <c:val>
            <c:numRef>
              <c:f>自殺統計!$C$40:$C$51</c:f>
              <c:numCache>
                <c:formatCode>0.0%</c:formatCode>
                <c:ptCount val="11"/>
                <c:pt idx="0">
                  <c:v>0.15625</c:v>
                </c:pt>
                <c:pt idx="1">
                  <c:v>0.14473684210526316</c:v>
                </c:pt>
                <c:pt idx="2">
                  <c:v>0.1864406779661017</c:v>
                </c:pt>
                <c:pt idx="3">
                  <c:v>0.23749999999999999</c:v>
                </c:pt>
                <c:pt idx="4">
                  <c:v>0.13698630136986301</c:v>
                </c:pt>
                <c:pt idx="6">
                  <c:v>0.16129032258064516</c:v>
                </c:pt>
                <c:pt idx="7">
                  <c:v>0.2391304347826087</c:v>
                </c:pt>
                <c:pt idx="8">
                  <c:v>0.2857142857142857</c:v>
                </c:pt>
                <c:pt idx="9">
                  <c:v>0.25806451612903225</c:v>
                </c:pt>
                <c:pt idx="10">
                  <c:v>0.23076923076923078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BF-4394-82FB-6FA30F562122}"/>
            </c:ext>
          </c:extLst>
        </c:ser>
        <c:ser>
          <c:idx val="1"/>
          <c:order val="1"/>
          <c:tx>
            <c:strRef>
              <c:f>自殺統計!$D$39</c:f>
              <c:strCache>
                <c:ptCount val="1"/>
                <c:pt idx="0">
                  <c:v>健康問題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自殺統計!$A$40:$B$51</c:f>
              <c:multiLvlStrCache>
                <c:ptCount val="11"/>
                <c:lvl>
                  <c:pt idx="0">
                    <c:v>R2</c:v>
                  </c:pt>
                  <c:pt idx="1">
                    <c:v>R3</c:v>
                  </c:pt>
                  <c:pt idx="2">
                    <c:v>R4</c:v>
                  </c:pt>
                  <c:pt idx="3">
                    <c:v>R5</c:v>
                  </c:pt>
                  <c:pt idx="4">
                    <c:v>R6</c:v>
                  </c:pt>
                  <c:pt idx="6">
                    <c:v>R2</c:v>
                  </c:pt>
                  <c:pt idx="7">
                    <c:v>R3</c:v>
                  </c:pt>
                  <c:pt idx="8">
                    <c:v>R4</c:v>
                  </c:pt>
                  <c:pt idx="9">
                    <c:v>R5</c:v>
                  </c:pt>
                  <c:pt idx="10">
                    <c:v>R6</c:v>
                  </c:pt>
                </c:lvl>
                <c:lvl>
                  <c:pt idx="0">
                    <c:v>男性</c:v>
                  </c:pt>
                  <c:pt idx="5">
                    <c:v>　</c:v>
                  </c:pt>
                  <c:pt idx="6">
                    <c:v>女性</c:v>
                  </c:pt>
                </c:lvl>
              </c:multiLvlStrCache>
            </c:multiLvlStrRef>
          </c:cat>
          <c:val>
            <c:numRef>
              <c:f>自殺統計!$D$40:$D$51</c:f>
              <c:numCache>
                <c:formatCode>0.0%</c:formatCode>
                <c:ptCount val="11"/>
                <c:pt idx="0">
                  <c:v>0.34375</c:v>
                </c:pt>
                <c:pt idx="1">
                  <c:v>0.18421052631578946</c:v>
                </c:pt>
                <c:pt idx="2">
                  <c:v>0.22033898305084745</c:v>
                </c:pt>
                <c:pt idx="3">
                  <c:v>0.26250000000000001</c:v>
                </c:pt>
                <c:pt idx="4">
                  <c:v>0.41095890410958902</c:v>
                </c:pt>
                <c:pt idx="6">
                  <c:v>0.35483870967741937</c:v>
                </c:pt>
                <c:pt idx="7">
                  <c:v>0.43478260869565216</c:v>
                </c:pt>
                <c:pt idx="8">
                  <c:v>0.5714285714285714</c:v>
                </c:pt>
                <c:pt idx="9">
                  <c:v>0.32258064516129031</c:v>
                </c:pt>
                <c:pt idx="10">
                  <c:v>0.61538461538461542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BF-4394-82FB-6FA30F562122}"/>
            </c:ext>
          </c:extLst>
        </c:ser>
        <c:ser>
          <c:idx val="2"/>
          <c:order val="2"/>
          <c:tx>
            <c:strRef>
              <c:f>自殺統計!$E$39</c:f>
              <c:strCache>
                <c:ptCount val="1"/>
                <c:pt idx="0">
                  <c:v>経済・生活問題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自殺統計!$A$40:$B$51</c:f>
              <c:multiLvlStrCache>
                <c:ptCount val="11"/>
                <c:lvl>
                  <c:pt idx="0">
                    <c:v>R2</c:v>
                  </c:pt>
                  <c:pt idx="1">
                    <c:v>R3</c:v>
                  </c:pt>
                  <c:pt idx="2">
                    <c:v>R4</c:v>
                  </c:pt>
                  <c:pt idx="3">
                    <c:v>R5</c:v>
                  </c:pt>
                  <c:pt idx="4">
                    <c:v>R6</c:v>
                  </c:pt>
                  <c:pt idx="6">
                    <c:v>R2</c:v>
                  </c:pt>
                  <c:pt idx="7">
                    <c:v>R3</c:v>
                  </c:pt>
                  <c:pt idx="8">
                    <c:v>R4</c:v>
                  </c:pt>
                  <c:pt idx="9">
                    <c:v>R5</c:v>
                  </c:pt>
                  <c:pt idx="10">
                    <c:v>R6</c:v>
                  </c:pt>
                </c:lvl>
                <c:lvl>
                  <c:pt idx="0">
                    <c:v>男性</c:v>
                  </c:pt>
                  <c:pt idx="5">
                    <c:v>　</c:v>
                  </c:pt>
                  <c:pt idx="6">
                    <c:v>女性</c:v>
                  </c:pt>
                </c:lvl>
              </c:multiLvlStrCache>
            </c:multiLvlStrRef>
          </c:cat>
          <c:val>
            <c:numRef>
              <c:f>自殺統計!$E$40:$E$51</c:f>
              <c:numCache>
                <c:formatCode>0.0%</c:formatCode>
                <c:ptCount val="11"/>
                <c:pt idx="0">
                  <c:v>0.171875</c:v>
                </c:pt>
                <c:pt idx="1">
                  <c:v>0.18421052631578946</c:v>
                </c:pt>
                <c:pt idx="2">
                  <c:v>0.2711864406779661</c:v>
                </c:pt>
                <c:pt idx="3">
                  <c:v>0.16250000000000001</c:v>
                </c:pt>
                <c:pt idx="4">
                  <c:v>0.20547945205479451</c:v>
                </c:pt>
                <c:pt idx="6">
                  <c:v>3.2258064516129031E-2</c:v>
                </c:pt>
                <c:pt idx="7">
                  <c:v>2.1739130434782608E-2</c:v>
                </c:pt>
                <c:pt idx="8">
                  <c:v>0.10714285714285714</c:v>
                </c:pt>
                <c:pt idx="9">
                  <c:v>0.12903225806451613</c:v>
                </c:pt>
                <c:pt idx="10">
                  <c:v>7.6923076923076927E-2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BF-4394-82FB-6FA30F562122}"/>
            </c:ext>
          </c:extLst>
        </c:ser>
        <c:ser>
          <c:idx val="3"/>
          <c:order val="3"/>
          <c:tx>
            <c:strRef>
              <c:f>自殺統計!$F$39</c:f>
              <c:strCache>
                <c:ptCount val="1"/>
                <c:pt idx="0">
                  <c:v>勤務問題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6"/>
              <c:layout>
                <c:manualLayout>
                  <c:x val="8.0471221293819245E-17"/>
                  <c:y val="-1.049922578543722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4BF-4394-82FB-6FA30F562122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rgbClr val="FFFF00"/>
                      </a:solidFill>
                      <a:latin typeface="BIZ UDゴシック" panose="020B0400000000000000" pitchFamily="49" charset="-128"/>
                      <a:ea typeface="BIZ UDゴシック" panose="020B0400000000000000" pitchFamily="49" charset="-128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64BF-4394-82FB-6FA30F5621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自殺統計!$A$40:$B$51</c:f>
              <c:multiLvlStrCache>
                <c:ptCount val="11"/>
                <c:lvl>
                  <c:pt idx="0">
                    <c:v>R2</c:v>
                  </c:pt>
                  <c:pt idx="1">
                    <c:v>R3</c:v>
                  </c:pt>
                  <c:pt idx="2">
                    <c:v>R4</c:v>
                  </c:pt>
                  <c:pt idx="3">
                    <c:v>R5</c:v>
                  </c:pt>
                  <c:pt idx="4">
                    <c:v>R6</c:v>
                  </c:pt>
                  <c:pt idx="6">
                    <c:v>R2</c:v>
                  </c:pt>
                  <c:pt idx="7">
                    <c:v>R3</c:v>
                  </c:pt>
                  <c:pt idx="8">
                    <c:v>R4</c:v>
                  </c:pt>
                  <c:pt idx="9">
                    <c:v>R5</c:v>
                  </c:pt>
                  <c:pt idx="10">
                    <c:v>R6</c:v>
                  </c:pt>
                </c:lvl>
                <c:lvl>
                  <c:pt idx="0">
                    <c:v>男性</c:v>
                  </c:pt>
                  <c:pt idx="5">
                    <c:v>　</c:v>
                  </c:pt>
                  <c:pt idx="6">
                    <c:v>女性</c:v>
                  </c:pt>
                </c:lvl>
              </c:multiLvlStrCache>
            </c:multiLvlStrRef>
          </c:cat>
          <c:val>
            <c:numRef>
              <c:f>自殺統計!$F$40:$F$51</c:f>
              <c:numCache>
                <c:formatCode>0.0%</c:formatCode>
                <c:ptCount val="11"/>
                <c:pt idx="0">
                  <c:v>7.8125E-2</c:v>
                </c:pt>
                <c:pt idx="1">
                  <c:v>6.5789473684210523E-2</c:v>
                </c:pt>
                <c:pt idx="2">
                  <c:v>8.4745762711864403E-2</c:v>
                </c:pt>
                <c:pt idx="3">
                  <c:v>0.16250000000000001</c:v>
                </c:pt>
                <c:pt idx="4">
                  <c:v>0.17808219178082191</c:v>
                </c:pt>
                <c:pt idx="6">
                  <c:v>3.2258064516129031E-2</c:v>
                </c:pt>
                <c:pt idx="7">
                  <c:v>0.10869565217391304</c:v>
                </c:pt>
                <c:pt idx="8">
                  <c:v>3.5714285714285712E-2</c:v>
                </c:pt>
                <c:pt idx="9">
                  <c:v>3.2258064516129031E-2</c:v>
                </c:pt>
                <c:pt idx="10">
                  <c:v>3.8461538461538464E-2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4BF-4394-82FB-6FA30F562122}"/>
            </c:ext>
          </c:extLst>
        </c:ser>
        <c:ser>
          <c:idx val="4"/>
          <c:order val="4"/>
          <c:tx>
            <c:strRef>
              <c:f>自殺統計!$G$39</c:f>
              <c:strCache>
                <c:ptCount val="1"/>
                <c:pt idx="0">
                  <c:v>交際問題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multiLvlStrRef>
              <c:f>自殺統計!$A$40:$B$51</c:f>
              <c:multiLvlStrCache>
                <c:ptCount val="11"/>
                <c:lvl>
                  <c:pt idx="0">
                    <c:v>R2</c:v>
                  </c:pt>
                  <c:pt idx="1">
                    <c:v>R3</c:v>
                  </c:pt>
                  <c:pt idx="2">
                    <c:v>R4</c:v>
                  </c:pt>
                  <c:pt idx="3">
                    <c:v>R5</c:v>
                  </c:pt>
                  <c:pt idx="4">
                    <c:v>R6</c:v>
                  </c:pt>
                  <c:pt idx="6">
                    <c:v>R2</c:v>
                  </c:pt>
                  <c:pt idx="7">
                    <c:v>R3</c:v>
                  </c:pt>
                  <c:pt idx="8">
                    <c:v>R4</c:v>
                  </c:pt>
                  <c:pt idx="9">
                    <c:v>R5</c:v>
                  </c:pt>
                  <c:pt idx="10">
                    <c:v>R6</c:v>
                  </c:pt>
                </c:lvl>
                <c:lvl>
                  <c:pt idx="0">
                    <c:v>男性</c:v>
                  </c:pt>
                  <c:pt idx="5">
                    <c:v>　</c:v>
                  </c:pt>
                  <c:pt idx="6">
                    <c:v>女性</c:v>
                  </c:pt>
                </c:lvl>
              </c:multiLvlStrCache>
            </c:multiLvlStrRef>
          </c:cat>
          <c:val>
            <c:numRef>
              <c:f>自殺統計!$G$40:$G$51</c:f>
              <c:numCache>
                <c:formatCode>0.0%</c:formatCode>
                <c:ptCount val="11"/>
                <c:pt idx="0">
                  <c:v>3.125E-2</c:v>
                </c:pt>
                <c:pt idx="1">
                  <c:v>3.9473684210526314E-2</c:v>
                </c:pt>
                <c:pt idx="2">
                  <c:v>0.10169491525423729</c:v>
                </c:pt>
                <c:pt idx="3">
                  <c:v>6.25E-2</c:v>
                </c:pt>
                <c:pt idx="4">
                  <c:v>4.1095890410958902E-2</c:v>
                </c:pt>
                <c:pt idx="6">
                  <c:v>9.6774193548387094E-2</c:v>
                </c:pt>
                <c:pt idx="7">
                  <c:v>4.3478260869565216E-2</c:v>
                </c:pt>
                <c:pt idx="8">
                  <c:v>0.10714285714285714</c:v>
                </c:pt>
                <c:pt idx="9">
                  <c:v>0.12903225806451613</c:v>
                </c:pt>
                <c:pt idx="10">
                  <c:v>3.8461538461538464E-2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4BF-4394-82FB-6FA30F562122}"/>
            </c:ext>
          </c:extLst>
        </c:ser>
        <c:ser>
          <c:idx val="5"/>
          <c:order val="5"/>
          <c:tx>
            <c:strRef>
              <c:f>自殺統計!$H$39</c:f>
              <c:strCache>
                <c:ptCount val="1"/>
                <c:pt idx="0">
                  <c:v>学校問題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multiLvlStrRef>
              <c:f>自殺統計!$A$40:$B$51</c:f>
              <c:multiLvlStrCache>
                <c:ptCount val="11"/>
                <c:lvl>
                  <c:pt idx="0">
                    <c:v>R2</c:v>
                  </c:pt>
                  <c:pt idx="1">
                    <c:v>R3</c:v>
                  </c:pt>
                  <c:pt idx="2">
                    <c:v>R4</c:v>
                  </c:pt>
                  <c:pt idx="3">
                    <c:v>R5</c:v>
                  </c:pt>
                  <c:pt idx="4">
                    <c:v>R6</c:v>
                  </c:pt>
                  <c:pt idx="6">
                    <c:v>R2</c:v>
                  </c:pt>
                  <c:pt idx="7">
                    <c:v>R3</c:v>
                  </c:pt>
                  <c:pt idx="8">
                    <c:v>R4</c:v>
                  </c:pt>
                  <c:pt idx="9">
                    <c:v>R5</c:v>
                  </c:pt>
                  <c:pt idx="10">
                    <c:v>R6</c:v>
                  </c:pt>
                </c:lvl>
                <c:lvl>
                  <c:pt idx="0">
                    <c:v>男性</c:v>
                  </c:pt>
                  <c:pt idx="5">
                    <c:v>　</c:v>
                  </c:pt>
                  <c:pt idx="6">
                    <c:v>女性</c:v>
                  </c:pt>
                </c:lvl>
              </c:multiLvlStrCache>
            </c:multiLvlStrRef>
          </c:cat>
          <c:val>
            <c:numRef>
              <c:f>自殺統計!$H$40:$H$51</c:f>
              <c:numCache>
                <c:formatCode>0.0%</c:formatCode>
                <c:ptCount val="11"/>
                <c:pt idx="0">
                  <c:v>4.6875E-2</c:v>
                </c:pt>
                <c:pt idx="1">
                  <c:v>0</c:v>
                </c:pt>
                <c:pt idx="2">
                  <c:v>3.3898305084745763E-2</c:v>
                </c:pt>
                <c:pt idx="3">
                  <c:v>2.5000000000000001E-2</c:v>
                </c:pt>
                <c:pt idx="4">
                  <c:v>4.1095890410958902E-2</c:v>
                </c:pt>
                <c:pt idx="6">
                  <c:v>3.2258064516129031E-2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4BF-4394-82FB-6FA30F562122}"/>
            </c:ext>
          </c:extLst>
        </c:ser>
        <c:ser>
          <c:idx val="6"/>
          <c:order val="6"/>
          <c:tx>
            <c:strRef>
              <c:f>自殺統計!$I$39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multiLvlStrRef>
              <c:f>自殺統計!$A$40:$B$51</c:f>
              <c:multiLvlStrCache>
                <c:ptCount val="11"/>
                <c:lvl>
                  <c:pt idx="0">
                    <c:v>R2</c:v>
                  </c:pt>
                  <c:pt idx="1">
                    <c:v>R3</c:v>
                  </c:pt>
                  <c:pt idx="2">
                    <c:v>R4</c:v>
                  </c:pt>
                  <c:pt idx="3">
                    <c:v>R5</c:v>
                  </c:pt>
                  <c:pt idx="4">
                    <c:v>R6</c:v>
                  </c:pt>
                  <c:pt idx="6">
                    <c:v>R2</c:v>
                  </c:pt>
                  <c:pt idx="7">
                    <c:v>R3</c:v>
                  </c:pt>
                  <c:pt idx="8">
                    <c:v>R4</c:v>
                  </c:pt>
                  <c:pt idx="9">
                    <c:v>R5</c:v>
                  </c:pt>
                  <c:pt idx="10">
                    <c:v>R6</c:v>
                  </c:pt>
                </c:lvl>
                <c:lvl>
                  <c:pt idx="0">
                    <c:v>男性</c:v>
                  </c:pt>
                  <c:pt idx="5">
                    <c:v>　</c:v>
                  </c:pt>
                  <c:pt idx="6">
                    <c:v>女性</c:v>
                  </c:pt>
                </c:lvl>
              </c:multiLvlStrCache>
            </c:multiLvlStrRef>
          </c:cat>
          <c:val>
            <c:numRef>
              <c:f>自殺統計!$I$40:$I$51</c:f>
              <c:numCache>
                <c:formatCode>0.0%</c:formatCode>
                <c:ptCount val="11"/>
                <c:pt idx="0">
                  <c:v>4.6875E-2</c:v>
                </c:pt>
                <c:pt idx="1">
                  <c:v>2.6315789473684209E-2</c:v>
                </c:pt>
                <c:pt idx="2">
                  <c:v>5.0847457627118647E-2</c:v>
                </c:pt>
                <c:pt idx="3">
                  <c:v>3.7499999999999999E-2</c:v>
                </c:pt>
                <c:pt idx="4">
                  <c:v>1.3698630136986301E-2</c:v>
                </c:pt>
                <c:pt idx="6">
                  <c:v>9.6774193548387094E-2</c:v>
                </c:pt>
                <c:pt idx="7">
                  <c:v>4.3478260869565216E-2</c:v>
                </c:pt>
                <c:pt idx="8">
                  <c:v>3.5714285714285712E-2</c:v>
                </c:pt>
                <c:pt idx="9">
                  <c:v>9.6774193548387094E-2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4BF-4394-82FB-6FA30F562122}"/>
            </c:ext>
          </c:extLst>
        </c:ser>
        <c:ser>
          <c:idx val="7"/>
          <c:order val="7"/>
          <c:tx>
            <c:strRef>
              <c:f>自殺統計!$J$39</c:f>
              <c:strCache>
                <c:ptCount val="1"/>
                <c:pt idx="0">
                  <c:v>不詳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multiLvlStrRef>
              <c:f>自殺統計!$A$40:$B$51</c:f>
              <c:multiLvlStrCache>
                <c:ptCount val="11"/>
                <c:lvl>
                  <c:pt idx="0">
                    <c:v>R2</c:v>
                  </c:pt>
                  <c:pt idx="1">
                    <c:v>R3</c:v>
                  </c:pt>
                  <c:pt idx="2">
                    <c:v>R4</c:v>
                  </c:pt>
                  <c:pt idx="3">
                    <c:v>R5</c:v>
                  </c:pt>
                  <c:pt idx="4">
                    <c:v>R6</c:v>
                  </c:pt>
                  <c:pt idx="6">
                    <c:v>R2</c:v>
                  </c:pt>
                  <c:pt idx="7">
                    <c:v>R3</c:v>
                  </c:pt>
                  <c:pt idx="8">
                    <c:v>R4</c:v>
                  </c:pt>
                  <c:pt idx="9">
                    <c:v>R5</c:v>
                  </c:pt>
                  <c:pt idx="10">
                    <c:v>R6</c:v>
                  </c:pt>
                </c:lvl>
                <c:lvl>
                  <c:pt idx="0">
                    <c:v>男性</c:v>
                  </c:pt>
                  <c:pt idx="5">
                    <c:v>　</c:v>
                  </c:pt>
                  <c:pt idx="6">
                    <c:v>女性</c:v>
                  </c:pt>
                </c:lvl>
              </c:multiLvlStrCache>
            </c:multiLvlStrRef>
          </c:cat>
          <c:val>
            <c:numRef>
              <c:f>自殺統計!$J$40:$J$51</c:f>
              <c:numCache>
                <c:formatCode>0.0%</c:formatCode>
                <c:ptCount val="11"/>
                <c:pt idx="0">
                  <c:v>0.390625</c:v>
                </c:pt>
                <c:pt idx="1">
                  <c:v>0.55263157894736847</c:v>
                </c:pt>
                <c:pt idx="2">
                  <c:v>0.38983050847457629</c:v>
                </c:pt>
                <c:pt idx="3">
                  <c:v>0.35</c:v>
                </c:pt>
                <c:pt idx="4">
                  <c:v>0.27397260273972601</c:v>
                </c:pt>
                <c:pt idx="6">
                  <c:v>0.41935483870967744</c:v>
                </c:pt>
                <c:pt idx="7">
                  <c:v>0.32608695652173914</c:v>
                </c:pt>
                <c:pt idx="8">
                  <c:v>0.21428571428571427</c:v>
                </c:pt>
                <c:pt idx="9">
                  <c:v>0.29032258064516131</c:v>
                </c:pt>
                <c:pt idx="10">
                  <c:v>0.15384615384615385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4BF-4394-82FB-6FA30F56212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513644296"/>
        <c:axId val="513647904"/>
      </c:barChart>
      <c:catAx>
        <c:axId val="5136442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spc="120" normalizeH="0" baseline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defRPr>
            </a:pPr>
            <a:endParaRPr lang="ja-JP"/>
          </a:p>
        </c:txPr>
        <c:crossAx val="513647904"/>
        <c:crosses val="autoZero"/>
        <c:auto val="1"/>
        <c:lblAlgn val="ctr"/>
        <c:lblOffset val="100"/>
        <c:noMultiLvlLbl val="0"/>
      </c:catAx>
      <c:valAx>
        <c:axId val="513647904"/>
        <c:scaling>
          <c:orientation val="minMax"/>
          <c:max val="1.4"/>
        </c:scaling>
        <c:delete val="0"/>
        <c:axPos val="l"/>
        <c:title>
          <c:tx>
            <c:rich>
              <a:bodyPr rot="0" spcFirstLastPara="1" vertOverflow="ellipsis" vert="eaVert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defRPr>
                </a:pPr>
                <a:r>
                  <a:rPr lang="zh-TW" sz="900" dirty="0">
                    <a:solidFill>
                      <a:schemeClr val="tx1"/>
                    </a:solidFill>
                  </a:rPr>
                  <a:t>構成割合（％）　</a:t>
                </a:r>
                <a:r>
                  <a:rPr lang="en-US" sz="900" dirty="0">
                    <a:solidFill>
                      <a:schemeClr val="tx1"/>
                    </a:solidFill>
                  </a:rPr>
                  <a:t>※</a:t>
                </a:r>
                <a:r>
                  <a:rPr lang="zh-TW" sz="900" dirty="0">
                    <a:solidFill>
                      <a:schemeClr val="tx1"/>
                    </a:solidFill>
                  </a:rPr>
                  <a:t>自殺者数比</a:t>
                </a:r>
              </a:p>
            </c:rich>
          </c:tx>
          <c:layout>
            <c:manualLayout>
              <c:xMode val="edge"/>
              <c:yMode val="edge"/>
              <c:x val="0"/>
              <c:y val="0.2559306158250613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eaVert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+mn-cs"/>
                </a:defRPr>
              </a:pPr>
              <a:endParaRPr lang="ja-JP"/>
            </a:p>
          </c:txPr>
        </c:title>
        <c:numFmt formatCode="0.0%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defRPr>
            </a:pPr>
            <a:endParaRPr lang="ja-JP"/>
          </a:p>
        </c:txPr>
        <c:crossAx val="513644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2273522898121877"/>
          <c:y val="4.8601346698401555E-2"/>
          <c:w val="0.75452943652331395"/>
          <c:h val="4.56602904841866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BIZ UDゴシック" panose="020B0400000000000000" pitchFamily="49" charset="-128"/>
          <a:ea typeface="BIZ UDゴシック" panose="020B0400000000000000" pitchFamily="49" charset="-128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0.01047</cdr:x>
      <cdr:y>0.05532</cdr:y>
    </cdr:from>
    <cdr:to>
      <cdr:x>0.18768</cdr:x>
      <cdr:y>0.09856</cdr:y>
    </cdr:to>
    <cdr:sp macro="" textlink="">
      <cdr:nvSpPr>
        <cdr:cNvPr id="2" name="テキスト ボックス 10">
          <a:extLst xmlns:a="http://schemas.openxmlformats.org/drawingml/2006/main">
            <a:ext uri="{FF2B5EF4-FFF2-40B4-BE49-F238E27FC236}">
              <a16:creationId xmlns:a16="http://schemas.microsoft.com/office/drawing/2014/main" id="{C6B4C737-20E9-4C94-88F5-026EB059F8F8}"/>
            </a:ext>
          </a:extLst>
        </cdr:cNvPr>
        <cdr:cNvSpPr txBox="1"/>
      </cdr:nvSpPr>
      <cdr:spPr>
        <a:xfrm xmlns:a="http://schemas.openxmlformats.org/drawingml/2006/main">
          <a:off x="34777" y="324828"/>
          <a:ext cx="588623" cy="25391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ja-JP" altLang="en-US" sz="1000" dirty="0"/>
            <a:t>（人）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0.01047</cdr:x>
      <cdr:y>0.05532</cdr:y>
    </cdr:from>
    <cdr:to>
      <cdr:x>0.18768</cdr:x>
      <cdr:y>0.09856</cdr:y>
    </cdr:to>
    <cdr:sp macro="" textlink="">
      <cdr:nvSpPr>
        <cdr:cNvPr id="2" name="テキスト ボックス 10">
          <a:extLst xmlns:a="http://schemas.openxmlformats.org/drawingml/2006/main">
            <a:ext uri="{FF2B5EF4-FFF2-40B4-BE49-F238E27FC236}">
              <a16:creationId xmlns:a16="http://schemas.microsoft.com/office/drawing/2014/main" id="{C6B4C737-20E9-4C94-88F5-026EB059F8F8}"/>
            </a:ext>
          </a:extLst>
        </cdr:cNvPr>
        <cdr:cNvSpPr txBox="1"/>
      </cdr:nvSpPr>
      <cdr:spPr>
        <a:xfrm xmlns:a="http://schemas.openxmlformats.org/drawingml/2006/main">
          <a:off x="34777" y="324828"/>
          <a:ext cx="588623" cy="25391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ja-JP" altLang="en-US" sz="1000" dirty="0"/>
            <a:t>（人）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20D15-11A3-4E80-81CF-F55C3267E03B}" type="datetimeFigureOut">
              <a:rPr kumimoji="1" lang="ja-JP" altLang="en-US" smtClean="0"/>
              <a:t>2025/9/10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DF74-0C9E-44D5-A881-EAD9556824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476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20D15-11A3-4E80-81CF-F55C3267E03B}" type="datetimeFigureOut">
              <a:rPr kumimoji="1" lang="ja-JP" altLang="en-US" smtClean="0"/>
              <a:t>2025/9/10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DF74-0C9E-44D5-A881-EAD9556824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5088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20D15-11A3-4E80-81CF-F55C3267E03B}" type="datetimeFigureOut">
              <a:rPr kumimoji="1" lang="ja-JP" altLang="en-US" smtClean="0"/>
              <a:t>2025/9/10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DF74-0C9E-44D5-A881-EAD9556824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3717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20D15-11A3-4E80-81CF-F55C3267E03B}" type="datetimeFigureOut">
              <a:rPr kumimoji="1" lang="ja-JP" altLang="en-US" smtClean="0"/>
              <a:t>2025/9/10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DF74-0C9E-44D5-A881-EAD9556824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990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20D15-11A3-4E80-81CF-F55C3267E03B}" type="datetimeFigureOut">
              <a:rPr kumimoji="1" lang="ja-JP" altLang="en-US" smtClean="0"/>
              <a:t>2025/9/10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DF74-0C9E-44D5-A881-EAD9556824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2322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20D15-11A3-4E80-81CF-F55C3267E03B}" type="datetimeFigureOut">
              <a:rPr kumimoji="1" lang="ja-JP" altLang="en-US" smtClean="0"/>
              <a:t>2025/9/10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DF74-0C9E-44D5-A881-EAD9556824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2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20D15-11A3-4E80-81CF-F55C3267E03B}" type="datetimeFigureOut">
              <a:rPr kumimoji="1" lang="ja-JP" altLang="en-US" smtClean="0"/>
              <a:t>2025/9/10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DF74-0C9E-44D5-A881-EAD9556824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2318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20D15-11A3-4E80-81CF-F55C3267E03B}" type="datetimeFigureOut">
              <a:rPr kumimoji="1" lang="ja-JP" altLang="en-US" smtClean="0"/>
              <a:t>2025/9/10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DF74-0C9E-44D5-A881-EAD9556824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757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20D15-11A3-4E80-81CF-F55C3267E03B}" type="datetimeFigureOut">
              <a:rPr kumimoji="1" lang="ja-JP" altLang="en-US" smtClean="0"/>
              <a:t>2025/9/10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DF74-0C9E-44D5-A881-EAD9556824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7409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20D15-11A3-4E80-81CF-F55C3267E03B}" type="datetimeFigureOut">
              <a:rPr kumimoji="1" lang="ja-JP" altLang="en-US" smtClean="0"/>
              <a:t>2025/9/10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DF74-0C9E-44D5-A881-EAD9556824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84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20D15-11A3-4E80-81CF-F55C3267E03B}" type="datetimeFigureOut">
              <a:rPr kumimoji="1" lang="ja-JP" altLang="en-US" smtClean="0"/>
              <a:t>2025/9/10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DF74-0C9E-44D5-A881-EAD9556824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6891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20D15-11A3-4E80-81CF-F55C3267E03B}" type="datetimeFigureOut">
              <a:rPr kumimoji="1" lang="ja-JP" altLang="en-US" smtClean="0"/>
              <a:t>2025/9/10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0DF74-0C9E-44D5-A881-EAD9556824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65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4DEADA-432D-4A0B-B7D0-79900C9D1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7" y="3995649"/>
            <a:ext cx="5915025" cy="1914702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3600" b="1" dirty="0"/>
              <a:t>岡山市における自殺の状況</a:t>
            </a:r>
          </a:p>
        </p:txBody>
      </p:sp>
    </p:spTree>
    <p:extLst>
      <p:ext uri="{BB962C8B-B14F-4D97-AF65-F5344CB8AC3E}">
        <p14:creationId xmlns:p14="http://schemas.microsoft.com/office/powerpoint/2010/main" val="1059369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AF80949F-9757-433C-96F6-4CC9AC1450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8610" y="210311"/>
            <a:ext cx="6366510" cy="685801"/>
          </a:xfrm>
          <a:solidFill>
            <a:schemeClr val="accent1"/>
          </a:solidFill>
        </p:spPr>
        <p:txBody>
          <a:bodyPr anchor="ctr">
            <a:normAutofit/>
          </a:bodyPr>
          <a:lstStyle/>
          <a:p>
            <a:r>
              <a:rPr lang="ja-JP" altLang="en-US" sz="28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自殺者の現状①</a:t>
            </a:r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34E4FB27-B920-4D31-A394-7E2DEE5C37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9351435"/>
            <a:ext cx="5143500" cy="379984"/>
          </a:xfrm>
        </p:spPr>
        <p:txBody>
          <a:bodyPr anchor="ctr"/>
          <a:lstStyle/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岡山市保健所</a:t>
            </a:r>
          </a:p>
        </p:txBody>
      </p:sp>
      <p:sp>
        <p:nvSpPr>
          <p:cNvPr id="6" name="字幕 4">
            <a:extLst>
              <a:ext uri="{FF2B5EF4-FFF2-40B4-BE49-F238E27FC236}">
                <a16:creationId xmlns:a16="http://schemas.microsoft.com/office/drawing/2014/main" id="{2950B204-EC46-4582-B2EC-003C70B78CAE}"/>
              </a:ext>
            </a:extLst>
          </p:cNvPr>
          <p:cNvSpPr txBox="1">
            <a:spLocks/>
          </p:cNvSpPr>
          <p:nvPr/>
        </p:nvSpPr>
        <p:spPr>
          <a:xfrm>
            <a:off x="857250" y="1068834"/>
            <a:ext cx="5143500" cy="2622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岡山県・岡山市の自殺死亡者数の推移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9ECBEDD-8EDE-43EA-B4EE-0023EB8D575A}"/>
              </a:ext>
            </a:extLst>
          </p:cNvPr>
          <p:cNvSpPr txBox="1"/>
          <p:nvPr/>
        </p:nvSpPr>
        <p:spPr>
          <a:xfrm>
            <a:off x="2820258" y="4802946"/>
            <a:ext cx="492931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資料：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厚生労働省「地域における自殺の基礎資料」（発見日・住居地）より岡山市作成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7">
            <a:extLst>
              <a:ext uri="{FF2B5EF4-FFF2-40B4-BE49-F238E27FC236}">
                <a16:creationId xmlns:a16="http://schemas.microsoft.com/office/drawing/2014/main" id="{89D1FAE5-457E-4B91-B39F-FECE977B3744}"/>
              </a:ext>
            </a:extLst>
          </p:cNvPr>
          <p:cNvSpPr txBox="1"/>
          <p:nvPr/>
        </p:nvSpPr>
        <p:spPr>
          <a:xfrm>
            <a:off x="2820258" y="8837166"/>
            <a:ext cx="44405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資料：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岡山県は岡山市分含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 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厚生労働省「地域における自殺の基礎資料」（発見日・住居地）より岡山市作成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字幕 4">
            <a:extLst>
              <a:ext uri="{FF2B5EF4-FFF2-40B4-BE49-F238E27FC236}">
                <a16:creationId xmlns:a16="http://schemas.microsoft.com/office/drawing/2014/main" id="{8B6D8159-FDDF-49E8-91C7-5010686A29AB}"/>
              </a:ext>
            </a:extLst>
          </p:cNvPr>
          <p:cNvSpPr txBox="1">
            <a:spLocks/>
          </p:cNvSpPr>
          <p:nvPr/>
        </p:nvSpPr>
        <p:spPr>
          <a:xfrm>
            <a:off x="645050" y="5145188"/>
            <a:ext cx="5817274" cy="3799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全国・岡山県・岡山市の自殺死亡率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人口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万人あたりの自殺死亡者数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の推移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308610" y="990599"/>
            <a:ext cx="6366510" cy="38059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308610" y="5149952"/>
            <a:ext cx="6366510" cy="37229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CAA194F3-C085-4FAB-AD3A-25EE52E29C36}"/>
              </a:ext>
            </a:extLst>
          </p:cNvPr>
          <p:cNvGrpSpPr/>
          <p:nvPr/>
        </p:nvGrpSpPr>
        <p:grpSpPr>
          <a:xfrm>
            <a:off x="7192330" y="8740848"/>
            <a:ext cx="2957236" cy="264037"/>
            <a:chOff x="1980629" y="8515667"/>
            <a:chExt cx="2957236" cy="264037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8CDB5F38-559C-49F2-B6B0-9AF60A6647CC}"/>
                </a:ext>
              </a:extLst>
            </p:cNvPr>
            <p:cNvCxnSpPr/>
            <p:nvPr/>
          </p:nvCxnSpPr>
          <p:spPr>
            <a:xfrm>
              <a:off x="1980629" y="8643220"/>
              <a:ext cx="425884" cy="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9E08A5BF-F7FB-46B7-9130-51CF44176BE7}"/>
                </a:ext>
              </a:extLst>
            </p:cNvPr>
            <p:cNvCxnSpPr/>
            <p:nvPr/>
          </p:nvCxnSpPr>
          <p:spPr>
            <a:xfrm>
              <a:off x="3278923" y="8643220"/>
              <a:ext cx="425884" cy="0"/>
            </a:xfrm>
            <a:prstGeom prst="line">
              <a:avLst/>
            </a:prstGeom>
            <a:ln w="57150">
              <a:solidFill>
                <a:srgbClr val="BF4E4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5398E32B-EFF0-4FC3-A8A0-FA3EA3A38690}"/>
                </a:ext>
              </a:extLst>
            </p:cNvPr>
            <p:cNvCxnSpPr/>
            <p:nvPr/>
          </p:nvCxnSpPr>
          <p:spPr>
            <a:xfrm>
              <a:off x="4511981" y="8643220"/>
              <a:ext cx="425884" cy="0"/>
            </a:xfrm>
            <a:prstGeom prst="line">
              <a:avLst/>
            </a:prstGeom>
            <a:ln w="57150">
              <a:solidFill>
                <a:srgbClr val="5484B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63F61D93-3525-4FDD-8A10-833AC2FC48CA}"/>
                </a:ext>
              </a:extLst>
            </p:cNvPr>
            <p:cNvSpPr txBox="1"/>
            <p:nvPr/>
          </p:nvSpPr>
          <p:spPr>
            <a:xfrm>
              <a:off x="2382031" y="8515667"/>
              <a:ext cx="100871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岡山市</a:t>
              </a: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640EEA46-7EBD-4197-AFE3-EDD04CC93CC7}"/>
                </a:ext>
              </a:extLst>
            </p:cNvPr>
            <p:cNvSpPr txBox="1"/>
            <p:nvPr/>
          </p:nvSpPr>
          <p:spPr>
            <a:xfrm>
              <a:off x="3681217" y="8518094"/>
              <a:ext cx="100871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岡山県</a:t>
              </a: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75A53FF-9863-4BEF-9802-7511B6A4D1CC}"/>
              </a:ext>
            </a:extLst>
          </p:cNvPr>
          <p:cNvSpPr txBox="1"/>
          <p:nvPr/>
        </p:nvSpPr>
        <p:spPr>
          <a:xfrm>
            <a:off x="8166593" y="8914110"/>
            <a:ext cx="100871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全国</a:t>
            </a:r>
            <a:endParaRPr kumimoji="1" lang="en-US" altLang="ja-JP" sz="1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7B9EB59E-EBDE-437F-B856-7064A19E4B95}"/>
              </a:ext>
            </a:extLst>
          </p:cNvPr>
          <p:cNvGrpSpPr/>
          <p:nvPr/>
        </p:nvGrpSpPr>
        <p:grpSpPr>
          <a:xfrm>
            <a:off x="313545" y="1189322"/>
            <a:ext cx="6476845" cy="3607190"/>
            <a:chOff x="88490" y="223938"/>
            <a:chExt cx="9707292" cy="6157390"/>
          </a:xfrm>
        </p:grpSpPr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4A4E8500-979A-4908-AF50-CE211BB938C3}"/>
                </a:ext>
              </a:extLst>
            </p:cNvPr>
            <p:cNvSpPr/>
            <p:nvPr/>
          </p:nvSpPr>
          <p:spPr>
            <a:xfrm>
              <a:off x="88490" y="1843050"/>
              <a:ext cx="496849" cy="31978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ja-JP" altLang="en-US" sz="900" spc="500" dirty="0">
                  <a:solidFill>
                    <a:schemeClr val="tx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自殺死亡者数（人）</a:t>
              </a:r>
              <a:endParaRPr lang="en-US" altLang="ja-JP" sz="900" spc="5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BA17B2DC-4729-480D-A1BC-88985037027B}"/>
                </a:ext>
              </a:extLst>
            </p:cNvPr>
            <p:cNvGrpSpPr/>
            <p:nvPr/>
          </p:nvGrpSpPr>
          <p:grpSpPr>
            <a:xfrm>
              <a:off x="650766" y="373935"/>
              <a:ext cx="9145016" cy="6007393"/>
              <a:chOff x="650766" y="373935"/>
              <a:chExt cx="9145016" cy="6007393"/>
            </a:xfrm>
          </p:grpSpPr>
          <p:graphicFrame>
            <p:nvGraphicFramePr>
              <p:cNvPr id="28" name="グラフ 27">
                <a:extLst>
                  <a:ext uri="{FF2B5EF4-FFF2-40B4-BE49-F238E27FC236}">
                    <a16:creationId xmlns:a16="http://schemas.microsoft.com/office/drawing/2014/main" id="{405B02A2-A7E0-463C-A863-547597694E4C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110716889"/>
                  </p:ext>
                </p:extLst>
              </p:nvPr>
            </p:nvGraphicFramePr>
            <p:xfrm>
              <a:off x="650766" y="373935"/>
              <a:ext cx="9145016" cy="2987452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graphicFrame>
            <p:nvGraphicFramePr>
              <p:cNvPr id="29" name="グラフ 28">
                <a:extLst>
                  <a:ext uri="{FF2B5EF4-FFF2-40B4-BE49-F238E27FC236}">
                    <a16:creationId xmlns:a16="http://schemas.microsoft.com/office/drawing/2014/main" id="{D9C357A8-9DBF-4A68-B615-37DE607E52B6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618354990"/>
                  </p:ext>
                </p:extLst>
              </p:nvPr>
            </p:nvGraphicFramePr>
            <p:xfrm>
              <a:off x="658024" y="3393876"/>
              <a:ext cx="9119512" cy="2987452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</p:grp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AE3E7E46-D923-41F3-85A4-3CAEA3FAE0B8}"/>
                </a:ext>
              </a:extLst>
            </p:cNvPr>
            <p:cNvSpPr/>
            <p:nvPr/>
          </p:nvSpPr>
          <p:spPr>
            <a:xfrm>
              <a:off x="540998" y="223938"/>
              <a:ext cx="455572" cy="351964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ja-JP" altLang="en-US" sz="900" spc="500" dirty="0">
                  <a:solidFill>
                    <a:schemeClr val="tx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岡山県（岡山市分含）</a:t>
              </a:r>
              <a:endParaRPr lang="en-US" altLang="ja-JP" sz="900" spc="5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133D6DDF-4637-4396-9085-4DBC75488A9B}"/>
                </a:ext>
              </a:extLst>
            </p:cNvPr>
            <p:cNvSpPr/>
            <p:nvPr/>
          </p:nvSpPr>
          <p:spPr>
            <a:xfrm>
              <a:off x="540998" y="3712642"/>
              <a:ext cx="413492" cy="22768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ja-JP" altLang="en-US" sz="900" spc="500" dirty="0">
                  <a:solidFill>
                    <a:schemeClr val="tx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岡山市</a:t>
              </a:r>
              <a:endParaRPr lang="en-US" altLang="ja-JP" sz="900" spc="5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graphicFrame>
        <p:nvGraphicFramePr>
          <p:cNvPr id="30" name="コンテンツ プレースホルダー 5">
            <a:extLst>
              <a:ext uri="{FF2B5EF4-FFF2-40B4-BE49-F238E27FC236}">
                <a16:creationId xmlns:a16="http://schemas.microsoft.com/office/drawing/2014/main" id="{A7FF4CDE-D912-4BFF-A445-EAF5BC3C22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9075732"/>
              </p:ext>
            </p:extLst>
          </p:nvPr>
        </p:nvGraphicFramePr>
        <p:xfrm>
          <a:off x="542519" y="5449314"/>
          <a:ext cx="5772961" cy="33431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82053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AF80949F-9757-433C-96F6-4CC9AC1450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8610" y="210311"/>
            <a:ext cx="6366510" cy="685801"/>
          </a:xfrm>
          <a:solidFill>
            <a:schemeClr val="accent1"/>
          </a:solidFill>
        </p:spPr>
        <p:txBody>
          <a:bodyPr anchor="ctr">
            <a:normAutofit/>
          </a:bodyPr>
          <a:lstStyle/>
          <a:p>
            <a:r>
              <a:rPr lang="ja-JP" altLang="en-US" sz="28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自殺者の現状②</a:t>
            </a:r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34E4FB27-B920-4D31-A394-7E2DEE5C37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8553" y="9404383"/>
            <a:ext cx="5143500" cy="379984"/>
          </a:xfrm>
        </p:spPr>
        <p:txBody>
          <a:bodyPr anchor="ctr"/>
          <a:lstStyle/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岡山市保健所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EE117D7-2FC7-4240-B7BF-4C0EC063260C}"/>
              </a:ext>
            </a:extLst>
          </p:cNvPr>
          <p:cNvSpPr txBox="1"/>
          <p:nvPr/>
        </p:nvSpPr>
        <p:spPr>
          <a:xfrm>
            <a:off x="1156451" y="973140"/>
            <a:ext cx="46614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岡山県・岡山市の年齢階級別自殺者数の推移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18175D8-B7AA-48A3-999E-64D5B2B8F34C}"/>
              </a:ext>
            </a:extLst>
          </p:cNvPr>
          <p:cNvSpPr txBox="1"/>
          <p:nvPr/>
        </p:nvSpPr>
        <p:spPr>
          <a:xfrm>
            <a:off x="1369923" y="4769805"/>
            <a:ext cx="62293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資料：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岡山県は岡山市分含</a:t>
            </a:r>
          </a:p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 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政府統計・岡山市統計情報及び、厚生労働省「地域における自殺の基礎資料」（発見日・住居地）より岡山市作成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B2DD134-11DE-4444-AEBF-37F1D6D4BCB4}"/>
              </a:ext>
            </a:extLst>
          </p:cNvPr>
          <p:cNvSpPr txBox="1"/>
          <p:nvPr/>
        </p:nvSpPr>
        <p:spPr>
          <a:xfrm>
            <a:off x="2216787" y="8915102"/>
            <a:ext cx="50984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資料：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自殺者数に対し、原因・動機を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8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つまで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計上可能としているため、割合の合計は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100%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以上になる。</a:t>
            </a:r>
          </a:p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なお、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R3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以前は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8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つまで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計上可能としていたため、単純比較はできない。</a:t>
            </a:r>
          </a:p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 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厚生労働省「地域における自殺の基礎資料」（発見日・住居地）より岡山市作成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C6590BB-2F75-4E36-83B5-6145738F1085}"/>
              </a:ext>
            </a:extLst>
          </p:cNvPr>
          <p:cNvSpPr txBox="1"/>
          <p:nvPr/>
        </p:nvSpPr>
        <p:spPr>
          <a:xfrm>
            <a:off x="680491" y="5250133"/>
            <a:ext cx="561337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岡山市の自殺死亡者の自殺原因・動機別割合の推移　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複数該当あり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308610" y="990599"/>
            <a:ext cx="6366510" cy="38059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308610" y="5183140"/>
            <a:ext cx="6366510" cy="37335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592761" y="8689152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/>
              <a:t>男性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-1091230" y="8558347"/>
            <a:ext cx="54150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100" dirty="0"/>
              <a:t>女性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D191EB0-584F-4DB2-ABFD-9D98D6765D04}"/>
              </a:ext>
            </a:extLst>
          </p:cNvPr>
          <p:cNvGrpSpPr/>
          <p:nvPr/>
        </p:nvGrpSpPr>
        <p:grpSpPr>
          <a:xfrm>
            <a:off x="1101116" y="1053236"/>
            <a:ext cx="4835575" cy="4196897"/>
            <a:chOff x="3202491" y="391676"/>
            <a:chExt cx="6647752" cy="5871796"/>
          </a:xfrm>
        </p:grpSpPr>
        <p:graphicFrame>
          <p:nvGraphicFramePr>
            <p:cNvPr id="19" name="コンテンツ プレースホルダー 5">
              <a:extLst>
                <a:ext uri="{FF2B5EF4-FFF2-40B4-BE49-F238E27FC236}">
                  <a16:creationId xmlns:a16="http://schemas.microsoft.com/office/drawing/2014/main" id="{26B4BB42-733E-4C9E-AD03-957AC14CEBAB}"/>
                </a:ext>
              </a:extLst>
            </p:cNvPr>
            <p:cNvGraphicFramePr>
              <a:graphicFrameLocks/>
            </p:cNvGraphicFramePr>
            <p:nvPr>
              <p:extLst/>
            </p:nvPr>
          </p:nvGraphicFramePr>
          <p:xfrm>
            <a:off x="6528646" y="391676"/>
            <a:ext cx="3321597" cy="587179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20" name="コンテンツ プレースホルダー 5">
              <a:extLst>
                <a:ext uri="{FF2B5EF4-FFF2-40B4-BE49-F238E27FC236}">
                  <a16:creationId xmlns:a16="http://schemas.microsoft.com/office/drawing/2014/main" id="{2796EFE0-AF3B-4313-A5DC-BC1ED57C3535}"/>
                </a:ext>
              </a:extLst>
            </p:cNvPr>
            <p:cNvGraphicFramePr>
              <a:graphicFrameLocks/>
            </p:cNvGraphicFramePr>
            <p:nvPr>
              <p:extLst/>
            </p:nvPr>
          </p:nvGraphicFramePr>
          <p:xfrm>
            <a:off x="3202491" y="391676"/>
            <a:ext cx="3321597" cy="587179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D00ADA3A-5692-4B99-A5CE-20654847BC01}"/>
              </a:ext>
            </a:extLst>
          </p:cNvPr>
          <p:cNvGrpSpPr/>
          <p:nvPr/>
        </p:nvGrpSpPr>
        <p:grpSpPr>
          <a:xfrm>
            <a:off x="555133" y="5400500"/>
            <a:ext cx="6153796" cy="3628839"/>
            <a:chOff x="246788" y="776676"/>
            <a:chExt cx="10078651" cy="5509208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F9EF7C8E-E73C-4A59-B1B8-4C1AEC71E157}"/>
                </a:ext>
              </a:extLst>
            </p:cNvPr>
            <p:cNvSpPr txBox="1"/>
            <p:nvPr/>
          </p:nvSpPr>
          <p:spPr>
            <a:xfrm>
              <a:off x="9392900" y="5674160"/>
              <a:ext cx="932539" cy="3738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/>
                <a:t>（年）</a:t>
              </a:r>
            </a:p>
          </p:txBody>
        </p:sp>
        <p:graphicFrame>
          <p:nvGraphicFramePr>
            <p:cNvPr id="24" name="グラフ 23">
              <a:extLst>
                <a:ext uri="{FF2B5EF4-FFF2-40B4-BE49-F238E27FC236}">
                  <a16:creationId xmlns:a16="http://schemas.microsoft.com/office/drawing/2014/main" id="{C512B2DD-1EDA-4D17-BA49-F4EAA9871004}"/>
                </a:ext>
              </a:extLst>
            </p:cNvPr>
            <p:cNvGraphicFramePr>
              <a:graphicFrameLocks/>
            </p:cNvGraphicFramePr>
            <p:nvPr>
              <p:extLst/>
            </p:nvPr>
          </p:nvGraphicFramePr>
          <p:xfrm>
            <a:off x="246788" y="776676"/>
            <a:ext cx="9477392" cy="550920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  <p:pic>
        <p:nvPicPr>
          <p:cNvPr id="25" name="図 24">
            <a:extLst>
              <a:ext uri="{FF2B5EF4-FFF2-40B4-BE49-F238E27FC236}">
                <a16:creationId xmlns:a16="http://schemas.microsoft.com/office/drawing/2014/main" id="{4DFDE7CD-E70F-4B0F-8D91-19A88F9FD37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89034" r="8955" b="-8"/>
          <a:stretch/>
        </p:blipFill>
        <p:spPr>
          <a:xfrm>
            <a:off x="1233669" y="4449004"/>
            <a:ext cx="4584234" cy="23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769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957</TotalTime>
  <Words>293</Words>
  <Application>Microsoft Office PowerPoint</Application>
  <PresentationFormat>A4 210 x 297 mm</PresentationFormat>
  <Paragraphs>34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2" baseType="lpstr">
      <vt:lpstr>BIZ UDゴシック</vt:lpstr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岡山市における自殺の状況</vt:lpstr>
      <vt:lpstr>自殺者の現状①</vt:lpstr>
      <vt:lpstr>自殺者の現状②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自殺者の現状</dc:title>
  <dc:creator>稲山 耕平</dc:creator>
  <cp:lastModifiedBy>P0182478</cp:lastModifiedBy>
  <cp:revision>48</cp:revision>
  <cp:lastPrinted>2025-09-10T03:52:59Z</cp:lastPrinted>
  <dcterms:created xsi:type="dcterms:W3CDTF">2020-12-08T11:34:54Z</dcterms:created>
  <dcterms:modified xsi:type="dcterms:W3CDTF">2025-09-10T03:52:59Z</dcterms:modified>
</cp:coreProperties>
</file>